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6" r:id="rId2"/>
    <p:sldId id="262" r:id="rId3"/>
    <p:sldId id="283" r:id="rId4"/>
    <p:sldId id="293" r:id="rId5"/>
    <p:sldId id="295" r:id="rId6"/>
    <p:sldId id="297" r:id="rId7"/>
    <p:sldId id="299" r:id="rId8"/>
    <p:sldId id="269" r:id="rId9"/>
    <p:sldId id="270" r:id="rId10"/>
    <p:sldId id="271" r:id="rId11"/>
    <p:sldId id="308" r:id="rId12"/>
    <p:sldId id="298" r:id="rId13"/>
    <p:sldId id="277" r:id="rId14"/>
    <p:sldId id="274" r:id="rId15"/>
    <p:sldId id="278" r:id="rId16"/>
    <p:sldId id="279" r:id="rId17"/>
    <p:sldId id="305" r:id="rId18"/>
    <p:sldId id="306" r:id="rId19"/>
    <p:sldId id="300" r:id="rId20"/>
    <p:sldId id="301" r:id="rId21"/>
    <p:sldId id="310" r:id="rId22"/>
    <p:sldId id="282" r:id="rId23"/>
    <p:sldId id="284" r:id="rId24"/>
    <p:sldId id="309" r:id="rId25"/>
    <p:sldId id="303" r:id="rId26"/>
    <p:sldId id="285" r:id="rId27"/>
    <p:sldId id="287" r:id="rId28"/>
    <p:sldId id="288" r:id="rId29"/>
    <p:sldId id="272"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z,Renata M" initials="DM" lastIdx="1" clrIdx="0">
    <p:extLst>
      <p:ext uri="{19B8F6BF-5375-455C-9EA6-DF929625EA0E}">
        <p15:presenceInfo xmlns:p15="http://schemas.microsoft.com/office/powerpoint/2012/main" userId="S::diaz.renata@ufl.edu::887f1fd4-2761-4d05-a769-649c729a9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80"/>
    <p:restoredTop sz="94769"/>
  </p:normalViewPr>
  <p:slideViewPr>
    <p:cSldViewPr snapToGrid="0" snapToObjects="1">
      <p:cViewPr varScale="1">
        <p:scale>
          <a:sx n="74" d="100"/>
          <a:sy n="74" d="100"/>
        </p:scale>
        <p:origin x="192" y="8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4T12:26:12.813" idx="1">
    <p:pos x="10" y="10"/>
    <p:text>Change these rats to generic mouse silhouettes (not the species-specific ones that show up later)</p:text>
    <p:extLst>
      <p:ext uri="{C676402C-5697-4E1C-873F-D02D1690AC5C}">
        <p15:threadingInfo xmlns:p15="http://schemas.microsoft.com/office/powerpoint/2012/main" timeZoneBias="2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43"/>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22T18:58:16.19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EB8BA-95F1-4D47-AC96-2F38D6792E2D}" type="datetimeFigureOut">
              <a:rPr lang="en-US" smtClean="0"/>
              <a:t>7/2/21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E2A66-1920-BA49-B765-0129B5E4B1AF}" type="slidenum">
              <a:rPr lang="en-US" smtClean="0"/>
              <a:t>‹#›</a:t>
            </a:fld>
            <a:endParaRPr lang="en-US"/>
          </a:p>
        </p:txBody>
      </p:sp>
    </p:spTree>
    <p:extLst>
      <p:ext uri="{BB962C8B-B14F-4D97-AF65-F5344CB8AC3E}">
        <p14:creationId xmlns:p14="http://schemas.microsoft.com/office/powerpoint/2010/main" val="80733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a:t>
            </a:fld>
            <a:endParaRPr lang="en-US"/>
          </a:p>
        </p:txBody>
      </p:sp>
    </p:spTree>
    <p:extLst>
      <p:ext uri="{BB962C8B-B14F-4D97-AF65-F5344CB8AC3E}">
        <p14:creationId xmlns:p14="http://schemas.microsoft.com/office/powerpoint/2010/main" val="401533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10</a:t>
            </a:fld>
            <a:endParaRPr lang="en-US"/>
          </a:p>
        </p:txBody>
      </p:sp>
    </p:spTree>
    <p:extLst>
      <p:ext uri="{BB962C8B-B14F-4D97-AF65-F5344CB8AC3E}">
        <p14:creationId xmlns:p14="http://schemas.microsoft.com/office/powerpoint/2010/main" val="159551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11</a:t>
            </a:fld>
            <a:endParaRPr lang="en-US"/>
          </a:p>
        </p:txBody>
      </p:sp>
    </p:spTree>
    <p:extLst>
      <p:ext uri="{BB962C8B-B14F-4D97-AF65-F5344CB8AC3E}">
        <p14:creationId xmlns:p14="http://schemas.microsoft.com/office/powerpoint/2010/main" val="143039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12</a:t>
            </a:fld>
            <a:endParaRPr lang="en-US"/>
          </a:p>
        </p:txBody>
      </p:sp>
    </p:spTree>
    <p:extLst>
      <p:ext uri="{BB962C8B-B14F-4D97-AF65-F5344CB8AC3E}">
        <p14:creationId xmlns:p14="http://schemas.microsoft.com/office/powerpoint/2010/main" val="182254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13</a:t>
            </a:fld>
            <a:endParaRPr lang="en-US"/>
          </a:p>
        </p:txBody>
      </p:sp>
    </p:spTree>
    <p:extLst>
      <p:ext uri="{BB962C8B-B14F-4D97-AF65-F5344CB8AC3E}">
        <p14:creationId xmlns:p14="http://schemas.microsoft.com/office/powerpoint/2010/main" val="1710596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14</a:t>
            </a:fld>
            <a:endParaRPr lang="en-US"/>
          </a:p>
        </p:txBody>
      </p:sp>
    </p:spTree>
    <p:extLst>
      <p:ext uri="{BB962C8B-B14F-4D97-AF65-F5344CB8AC3E}">
        <p14:creationId xmlns:p14="http://schemas.microsoft.com/office/powerpoint/2010/main" val="226994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15</a:t>
            </a:fld>
            <a:endParaRPr lang="en-US"/>
          </a:p>
        </p:txBody>
      </p:sp>
    </p:spTree>
    <p:extLst>
      <p:ext uri="{BB962C8B-B14F-4D97-AF65-F5344CB8AC3E}">
        <p14:creationId xmlns:p14="http://schemas.microsoft.com/office/powerpoint/2010/main" val="84713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16</a:t>
            </a:fld>
            <a:endParaRPr lang="en-US"/>
          </a:p>
        </p:txBody>
      </p:sp>
    </p:spTree>
    <p:extLst>
      <p:ext uri="{BB962C8B-B14F-4D97-AF65-F5344CB8AC3E}">
        <p14:creationId xmlns:p14="http://schemas.microsoft.com/office/powerpoint/2010/main" val="124642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17</a:t>
            </a:fld>
            <a:endParaRPr lang="en-US"/>
          </a:p>
        </p:txBody>
      </p:sp>
    </p:spTree>
    <p:extLst>
      <p:ext uri="{BB962C8B-B14F-4D97-AF65-F5344CB8AC3E}">
        <p14:creationId xmlns:p14="http://schemas.microsoft.com/office/powerpoint/2010/main" val="128646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19</a:t>
            </a:fld>
            <a:endParaRPr lang="en-US"/>
          </a:p>
        </p:txBody>
      </p:sp>
    </p:spTree>
    <p:extLst>
      <p:ext uri="{BB962C8B-B14F-4D97-AF65-F5344CB8AC3E}">
        <p14:creationId xmlns:p14="http://schemas.microsoft.com/office/powerpoint/2010/main" val="4279288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20</a:t>
            </a:fld>
            <a:endParaRPr lang="en-US"/>
          </a:p>
        </p:txBody>
      </p:sp>
    </p:spTree>
    <p:extLst>
      <p:ext uri="{BB962C8B-B14F-4D97-AF65-F5344CB8AC3E}">
        <p14:creationId xmlns:p14="http://schemas.microsoft.com/office/powerpoint/2010/main" val="427139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2</a:t>
            </a:fld>
            <a:endParaRPr lang="en-US"/>
          </a:p>
        </p:txBody>
      </p:sp>
    </p:spTree>
    <p:extLst>
      <p:ext uri="{BB962C8B-B14F-4D97-AF65-F5344CB8AC3E}">
        <p14:creationId xmlns:p14="http://schemas.microsoft.com/office/powerpoint/2010/main" val="310084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22</a:t>
            </a:fld>
            <a:endParaRPr lang="en-US"/>
          </a:p>
        </p:txBody>
      </p:sp>
    </p:spTree>
    <p:extLst>
      <p:ext uri="{BB962C8B-B14F-4D97-AF65-F5344CB8AC3E}">
        <p14:creationId xmlns:p14="http://schemas.microsoft.com/office/powerpoint/2010/main" val="3764287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23</a:t>
            </a:fld>
            <a:endParaRPr lang="en-US"/>
          </a:p>
        </p:txBody>
      </p:sp>
    </p:spTree>
    <p:extLst>
      <p:ext uri="{BB962C8B-B14F-4D97-AF65-F5344CB8AC3E}">
        <p14:creationId xmlns:p14="http://schemas.microsoft.com/office/powerpoint/2010/main" val="2457684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24</a:t>
            </a:fld>
            <a:endParaRPr lang="en-US"/>
          </a:p>
        </p:txBody>
      </p:sp>
    </p:spTree>
    <p:extLst>
      <p:ext uri="{BB962C8B-B14F-4D97-AF65-F5344CB8AC3E}">
        <p14:creationId xmlns:p14="http://schemas.microsoft.com/office/powerpoint/2010/main" val="1483527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25</a:t>
            </a:fld>
            <a:endParaRPr lang="en-US"/>
          </a:p>
        </p:txBody>
      </p:sp>
    </p:spTree>
    <p:extLst>
      <p:ext uri="{BB962C8B-B14F-4D97-AF65-F5344CB8AC3E}">
        <p14:creationId xmlns:p14="http://schemas.microsoft.com/office/powerpoint/2010/main" val="70358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26</a:t>
            </a:fld>
            <a:endParaRPr lang="en-US"/>
          </a:p>
        </p:txBody>
      </p:sp>
    </p:spTree>
    <p:extLst>
      <p:ext uri="{BB962C8B-B14F-4D97-AF65-F5344CB8AC3E}">
        <p14:creationId xmlns:p14="http://schemas.microsoft.com/office/powerpoint/2010/main" val="1805637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27</a:t>
            </a:fld>
            <a:endParaRPr lang="en-US"/>
          </a:p>
        </p:txBody>
      </p:sp>
    </p:spTree>
    <p:extLst>
      <p:ext uri="{BB962C8B-B14F-4D97-AF65-F5344CB8AC3E}">
        <p14:creationId xmlns:p14="http://schemas.microsoft.com/office/powerpoint/2010/main" val="36998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hypothetical scenario</a:t>
            </a:r>
          </a:p>
          <a:p>
            <a:pPr marL="171450" indent="-171450">
              <a:buFontTx/>
              <a:buChar char="-"/>
            </a:pPr>
            <a:r>
              <a:rPr lang="en-US" dirty="0"/>
              <a:t>Consistent with zero-sum competition</a:t>
            </a:r>
          </a:p>
          <a:p>
            <a:pPr marL="171450" indent="-171450">
              <a:buFontTx/>
              <a:buChar char="-"/>
            </a:pPr>
            <a:r>
              <a:rPr lang="en-US" dirty="0"/>
              <a:t>By definition means community function is more stable than species </a:t>
            </a:r>
          </a:p>
        </p:txBody>
      </p:sp>
      <p:sp>
        <p:nvSpPr>
          <p:cNvPr id="4" name="Slide Number Placeholder 3"/>
          <p:cNvSpPr>
            <a:spLocks noGrp="1"/>
          </p:cNvSpPr>
          <p:nvPr>
            <p:ph type="sldNum" sz="quarter" idx="5"/>
          </p:nvPr>
        </p:nvSpPr>
        <p:spPr/>
        <p:txBody>
          <a:bodyPr/>
          <a:lstStyle/>
          <a:p>
            <a:fld id="{1F3E2A66-1920-BA49-B765-0129B5E4B1AF}" type="slidenum">
              <a:rPr lang="en-US" smtClean="0"/>
              <a:t>3</a:t>
            </a:fld>
            <a:endParaRPr lang="en-US"/>
          </a:p>
        </p:txBody>
      </p:sp>
    </p:spTree>
    <p:extLst>
      <p:ext uri="{BB962C8B-B14F-4D97-AF65-F5344CB8AC3E}">
        <p14:creationId xmlns:p14="http://schemas.microsoft.com/office/powerpoint/2010/main" val="30328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4</a:t>
            </a:fld>
            <a:endParaRPr lang="en-US"/>
          </a:p>
        </p:txBody>
      </p:sp>
    </p:spTree>
    <p:extLst>
      <p:ext uri="{BB962C8B-B14F-4D97-AF65-F5344CB8AC3E}">
        <p14:creationId xmlns:p14="http://schemas.microsoft.com/office/powerpoint/2010/main" val="3623584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5</a:t>
            </a:fld>
            <a:endParaRPr lang="en-US"/>
          </a:p>
        </p:txBody>
      </p:sp>
    </p:spTree>
    <p:extLst>
      <p:ext uri="{BB962C8B-B14F-4D97-AF65-F5344CB8AC3E}">
        <p14:creationId xmlns:p14="http://schemas.microsoft.com/office/powerpoint/2010/main" val="50869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6</a:t>
            </a:fld>
            <a:endParaRPr lang="en-US"/>
          </a:p>
        </p:txBody>
      </p:sp>
    </p:spTree>
    <p:extLst>
      <p:ext uri="{BB962C8B-B14F-4D97-AF65-F5344CB8AC3E}">
        <p14:creationId xmlns:p14="http://schemas.microsoft.com/office/powerpoint/2010/main" val="410558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E2A66-1920-BA49-B765-0129B5E4B1AF}" type="slidenum">
              <a:rPr lang="en-US" smtClean="0"/>
              <a:t>7</a:t>
            </a:fld>
            <a:endParaRPr lang="en-US"/>
          </a:p>
        </p:txBody>
      </p:sp>
    </p:spTree>
    <p:extLst>
      <p:ext uri="{BB962C8B-B14F-4D97-AF65-F5344CB8AC3E}">
        <p14:creationId xmlns:p14="http://schemas.microsoft.com/office/powerpoint/2010/main" val="247490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8</a:t>
            </a:fld>
            <a:endParaRPr lang="en-US"/>
          </a:p>
        </p:txBody>
      </p:sp>
    </p:spTree>
    <p:extLst>
      <p:ext uri="{BB962C8B-B14F-4D97-AF65-F5344CB8AC3E}">
        <p14:creationId xmlns:p14="http://schemas.microsoft.com/office/powerpoint/2010/main" val="3931756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3E2A66-1920-BA49-B765-0129B5E4B1AF}" type="slidenum">
              <a:rPr lang="en-US" smtClean="0"/>
              <a:t>9</a:t>
            </a:fld>
            <a:endParaRPr lang="en-US"/>
          </a:p>
        </p:txBody>
      </p:sp>
    </p:spTree>
    <p:extLst>
      <p:ext uri="{BB962C8B-B14F-4D97-AF65-F5344CB8AC3E}">
        <p14:creationId xmlns:p14="http://schemas.microsoft.com/office/powerpoint/2010/main" val="777856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A5DC-CBE6-364E-BB32-8E5EB72BA1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80AB25-3C05-974B-B534-2DC03AF20A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41B158-998D-264B-91ED-E533FEB9CC9A}"/>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2A7D111A-1102-874A-B6E3-E7C3C2DAB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C5E34-CEEA-D84E-89C1-E5BBD10B4C3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16148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C17F-D054-C348-928F-BCEC85432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AE3FD-75A3-7943-9309-A127AE941A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01ADA-8748-3B43-B162-0F8DCC0E272D}"/>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9127022F-3E24-DB48-9012-CBA757EA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E9EE-473B-8348-BFA7-E6E1AEDD3353}"/>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73957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C17FE-AF14-1946-993E-5582803240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2906C-8AE5-F24B-8732-ADA61C817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FE0B8-727F-4C47-8A3D-D35598578085}"/>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5CD02675-D2B7-0544-BBBD-E149867BF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3956C-991A-0341-998E-67204E601E89}"/>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36977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1E8BF-2A93-D541-A97B-ED239C931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F4B0-843C-A145-9F96-281E0FED5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BE6DE-6585-FB44-A41E-0F70987F0D78}"/>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7925C8E5-4249-7149-9B1A-593D62DBA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FB773-7F99-0C4C-9768-B4C39C4C0798}"/>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87608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9922-8E64-D24E-BE20-DE23820852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B4E5E5-F092-9847-84F6-BABD6997EF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E8CCAE-546C-2C4A-B049-C796D05E4549}"/>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1029F1AA-C565-C44C-BD70-FA0EF5628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97788-D91D-4641-AE9A-84B018C26842}"/>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1745578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A53C-16DF-B642-AD70-D4373C13E9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7FDAF-577F-7443-B366-389AF6F4D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DE51-B941-AB40-B1BB-DE87E94A5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9EC4D8-A84F-524D-A045-7105F112165C}"/>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6" name="Footer Placeholder 5">
            <a:extLst>
              <a:ext uri="{FF2B5EF4-FFF2-40B4-BE49-F238E27FC236}">
                <a16:creationId xmlns:a16="http://schemas.microsoft.com/office/drawing/2014/main" id="{F10DA48E-035A-9944-ACFA-CAF81DDE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A4330-6DE4-6F40-9551-A074811B54BA}"/>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842917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E58F-658D-0743-86B7-F2B636D1D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FB1D7-A583-3743-A3F4-E191D56D0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4AAC67-E009-F94C-A6BA-96246CBC6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398CF-64FC-B947-81EF-8B3C9CBD34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4E0F8-29EC-7243-B730-71E193CDF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B7097-7CB7-5349-86B9-C7A58CF43BE1}"/>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8" name="Footer Placeholder 7">
            <a:extLst>
              <a:ext uri="{FF2B5EF4-FFF2-40B4-BE49-F238E27FC236}">
                <a16:creationId xmlns:a16="http://schemas.microsoft.com/office/drawing/2014/main" id="{A6BC483F-1531-E74B-8BA4-4E0DD110FB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2A4DA-01C4-CE49-9C43-9C09F4C2EF4B}"/>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6507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87AA-5159-1043-900E-4842B7D22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3DF186-4A38-6045-850D-6C8CCC496C5E}"/>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4" name="Footer Placeholder 3">
            <a:extLst>
              <a:ext uri="{FF2B5EF4-FFF2-40B4-BE49-F238E27FC236}">
                <a16:creationId xmlns:a16="http://schemas.microsoft.com/office/drawing/2014/main" id="{FF76FFAE-1F7E-1843-AA57-95CDEB7D4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CA0F7E-72BA-5B49-859C-49086F732B9E}"/>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88753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E0D8A-33E4-DB46-A25A-135492E00D23}"/>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3" name="Footer Placeholder 2">
            <a:extLst>
              <a:ext uri="{FF2B5EF4-FFF2-40B4-BE49-F238E27FC236}">
                <a16:creationId xmlns:a16="http://schemas.microsoft.com/office/drawing/2014/main" id="{03761548-E7D2-144C-83AB-2D734D1FAD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5EF0D-B8B4-E143-A3F6-F629FF98415D}"/>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824427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09CF-46AC-0045-9489-D5FADBC69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625DA5-073B-6F42-AEF4-792F4F849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48E5D-B4A3-1A46-A249-9261514B6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F434-4A20-3A43-A45F-8C337A939E5F}"/>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6" name="Footer Placeholder 5">
            <a:extLst>
              <a:ext uri="{FF2B5EF4-FFF2-40B4-BE49-F238E27FC236}">
                <a16:creationId xmlns:a16="http://schemas.microsoft.com/office/drawing/2014/main" id="{58400242-D4FA-3A4C-B792-C2E60158D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92B49-55E0-5D4A-A57F-9F5D7C430067}"/>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25903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D45-C0FD-2A4C-AE7E-F826402E1E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066D0-21D6-DC42-986A-0A7AB0F4F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7BD79-8E89-554E-A0E6-14F39705F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A437A-B1CE-4949-83CB-ED0E1B69B390}"/>
              </a:ext>
            </a:extLst>
          </p:cNvPr>
          <p:cNvSpPr>
            <a:spLocks noGrp="1"/>
          </p:cNvSpPr>
          <p:nvPr>
            <p:ph type="dt" sz="half" idx="10"/>
          </p:nvPr>
        </p:nvSpPr>
        <p:spPr/>
        <p:txBody>
          <a:bodyPr/>
          <a:lstStyle/>
          <a:p>
            <a:fld id="{C70D54BD-40FC-9849-AA78-262AC8CFDD06}" type="datetimeFigureOut">
              <a:rPr lang="en-US" smtClean="0"/>
              <a:t>7/2/21</a:t>
            </a:fld>
            <a:endParaRPr lang="en-US"/>
          </a:p>
        </p:txBody>
      </p:sp>
      <p:sp>
        <p:nvSpPr>
          <p:cNvPr id="6" name="Footer Placeholder 5">
            <a:extLst>
              <a:ext uri="{FF2B5EF4-FFF2-40B4-BE49-F238E27FC236}">
                <a16:creationId xmlns:a16="http://schemas.microsoft.com/office/drawing/2014/main" id="{5ACC56C0-1F7D-924A-9B47-9DA382B97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B3F33-2E19-BE43-B01E-4A43B4C142E4}"/>
              </a:ext>
            </a:extLst>
          </p:cNvPr>
          <p:cNvSpPr>
            <a:spLocks noGrp="1"/>
          </p:cNvSpPr>
          <p:nvPr>
            <p:ph type="sldNum" sz="quarter" idx="12"/>
          </p:nvPr>
        </p:nvSpPr>
        <p:spPr/>
        <p:txBody>
          <a:bodyPr/>
          <a:lstStyle/>
          <a:p>
            <a:fld id="{5ADC1542-09C8-0F40-AEEC-8FEE9F190E05}" type="slidenum">
              <a:rPr lang="en-US" smtClean="0"/>
              <a:t>‹#›</a:t>
            </a:fld>
            <a:endParaRPr lang="en-US"/>
          </a:p>
        </p:txBody>
      </p:sp>
    </p:spTree>
    <p:extLst>
      <p:ext uri="{BB962C8B-B14F-4D97-AF65-F5344CB8AC3E}">
        <p14:creationId xmlns:p14="http://schemas.microsoft.com/office/powerpoint/2010/main" val="300205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53E41-692E-FD4E-A115-C55CC27770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B767-1F9A-9B47-A695-9C9D593137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2577-2517-A249-AECD-B528DDAA2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D54BD-40FC-9849-AA78-262AC8CFDD06}" type="datetimeFigureOut">
              <a:rPr lang="en-US" smtClean="0"/>
              <a:t>7/2/21</a:t>
            </a:fld>
            <a:endParaRPr lang="en-US"/>
          </a:p>
        </p:txBody>
      </p:sp>
      <p:sp>
        <p:nvSpPr>
          <p:cNvPr id="5" name="Footer Placeholder 4">
            <a:extLst>
              <a:ext uri="{FF2B5EF4-FFF2-40B4-BE49-F238E27FC236}">
                <a16:creationId xmlns:a16="http://schemas.microsoft.com/office/drawing/2014/main" id="{281A212A-539F-9C44-A2B9-A02B428F46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566221-497A-9145-BE73-7E8027533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DC1542-09C8-0F40-AEEC-8FEE9F190E05}" type="slidenum">
              <a:rPr lang="en-US" smtClean="0"/>
              <a:t>‹#›</a:t>
            </a:fld>
            <a:endParaRPr lang="en-US"/>
          </a:p>
        </p:txBody>
      </p:sp>
    </p:spTree>
    <p:extLst>
      <p:ext uri="{BB962C8B-B14F-4D97-AF65-F5344CB8AC3E}">
        <p14:creationId xmlns:p14="http://schemas.microsoft.com/office/powerpoint/2010/main" val="212356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 Id="rId9"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16.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9.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16.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tiff"/><Relationship Id="rId5" Type="http://schemas.openxmlformats.org/officeDocument/2006/relationships/image" Target="../media/image16.tiff"/><Relationship Id="rId4" Type="http://schemas.openxmlformats.org/officeDocument/2006/relationships/image" Target="../media/image15.tif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mailto:renata.diaz@weecology.or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00.png"/><Relationship Id="rId7" Type="http://schemas.openxmlformats.org/officeDocument/2006/relationships/image" Target="../media/image30.tif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customXml" Target="../ink/ink2.xml"/><Relationship Id="rId9" Type="http://schemas.openxmlformats.org/officeDocument/2006/relationships/image" Target="../media/image32.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99B95C-0171-5948-AC26-8CDDEC1D3ECC}"/>
              </a:ext>
            </a:extLst>
          </p:cNvPr>
          <p:cNvSpPr>
            <a:spLocks noGrp="1"/>
          </p:cNvSpPr>
          <p:nvPr>
            <p:ph type="ctrTitle"/>
          </p:nvPr>
        </p:nvSpPr>
        <p:spPr/>
        <p:txBody>
          <a:bodyPr>
            <a:normAutofit fontScale="90000"/>
          </a:bodyPr>
          <a:lstStyle/>
          <a:p>
            <a:r>
              <a:rPr lang="en-US" dirty="0"/>
              <a:t>Energetic compensation breaks down over time in a desert rodent community</a:t>
            </a:r>
          </a:p>
        </p:txBody>
      </p:sp>
      <p:sp>
        <p:nvSpPr>
          <p:cNvPr id="6" name="Subtitle 5">
            <a:extLst>
              <a:ext uri="{FF2B5EF4-FFF2-40B4-BE49-F238E27FC236}">
                <a16:creationId xmlns:a16="http://schemas.microsoft.com/office/drawing/2014/main" id="{DCDA6AC8-3224-024A-BAE7-9697DF22D890}"/>
              </a:ext>
            </a:extLst>
          </p:cNvPr>
          <p:cNvSpPr>
            <a:spLocks noGrp="1"/>
          </p:cNvSpPr>
          <p:nvPr>
            <p:ph type="subTitle" idx="1"/>
          </p:nvPr>
        </p:nvSpPr>
        <p:spPr/>
        <p:txBody>
          <a:bodyPr/>
          <a:lstStyle/>
          <a:p>
            <a:r>
              <a:rPr lang="en-US" dirty="0"/>
              <a:t>Renata M. Diaz and S. K. Morgan Ernest</a:t>
            </a:r>
          </a:p>
          <a:p>
            <a:r>
              <a:rPr lang="en-US" dirty="0"/>
              <a:t>ESA Annual Meeting, August 2021</a:t>
            </a:r>
          </a:p>
        </p:txBody>
      </p:sp>
    </p:spTree>
    <p:extLst>
      <p:ext uri="{BB962C8B-B14F-4D97-AF65-F5344CB8AC3E}">
        <p14:creationId xmlns:p14="http://schemas.microsoft.com/office/powerpoint/2010/main" val="29366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Strong compensation began in 1996, driven by </a:t>
            </a:r>
            <a:r>
              <a:rPr lang="en-US" sz="2800" i="1" dirty="0"/>
              <a:t>C. </a:t>
            </a:r>
            <a:r>
              <a:rPr lang="en-US" sz="2800" i="1" dirty="0" err="1"/>
              <a:t>baileyi</a:t>
            </a:r>
            <a:r>
              <a:rPr lang="en-US" sz="2800" i="1" dirty="0"/>
              <a:t> </a:t>
            </a:r>
            <a:r>
              <a:rPr lang="en-US" sz="2800" dirty="0"/>
              <a:t>(        )</a:t>
            </a:r>
          </a:p>
        </p:txBody>
      </p:sp>
      <p:sp>
        <p:nvSpPr>
          <p:cNvPr id="53" name="TextBox 52">
            <a:extLst>
              <a:ext uri="{FF2B5EF4-FFF2-40B4-BE49-F238E27FC236}">
                <a16:creationId xmlns:a16="http://schemas.microsoft.com/office/drawing/2014/main" id="{1C6A6176-25AC-2142-BDE9-DE540E646717}"/>
              </a:ext>
            </a:extLst>
          </p:cNvPr>
          <p:cNvSpPr txBox="1"/>
          <p:nvPr/>
        </p:nvSpPr>
        <p:spPr>
          <a:xfrm>
            <a:off x="2647814" y="2292694"/>
            <a:ext cx="1920719" cy="523220"/>
          </a:xfrm>
          <a:prstGeom prst="rect">
            <a:avLst/>
          </a:prstGeom>
          <a:noFill/>
        </p:spPr>
        <p:txBody>
          <a:bodyPr wrap="none" rtlCol="0">
            <a:spAutoFit/>
          </a:bodyPr>
          <a:lstStyle/>
          <a:p>
            <a:r>
              <a:rPr lang="en-US" sz="2800" dirty="0"/>
              <a:t>1977 - 1996</a:t>
            </a:r>
          </a:p>
        </p:txBody>
      </p:sp>
      <p:pic>
        <p:nvPicPr>
          <p:cNvPr id="63" name="Picture 62">
            <a:extLst>
              <a:ext uri="{FF2B5EF4-FFF2-40B4-BE49-F238E27FC236}">
                <a16:creationId xmlns:a16="http://schemas.microsoft.com/office/drawing/2014/main" id="{947B6666-15B1-F649-AA07-B0D87437B6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66730" y="1352276"/>
            <a:ext cx="654765" cy="394780"/>
          </a:xfrm>
          <a:prstGeom prst="rect">
            <a:avLst/>
          </a:prstGeom>
        </p:spPr>
      </p:pic>
      <p:sp>
        <p:nvSpPr>
          <p:cNvPr id="57" name="Rectangle 56">
            <a:extLst>
              <a:ext uri="{FF2B5EF4-FFF2-40B4-BE49-F238E27FC236}">
                <a16:creationId xmlns:a16="http://schemas.microsoft.com/office/drawing/2014/main" id="{2EB10005-497F-EB4F-9FCA-3B9FDE183B5D}"/>
              </a:ext>
            </a:extLst>
          </p:cNvPr>
          <p:cNvSpPr/>
          <p:nvPr/>
        </p:nvSpPr>
        <p:spPr>
          <a:xfrm>
            <a:off x="2731599" y="2992922"/>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FAEA712C-89F8-3D4B-B771-F3A30A5A7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109" y="4765619"/>
            <a:ext cx="614913" cy="294320"/>
          </a:xfrm>
          <a:prstGeom prst="rect">
            <a:avLst/>
          </a:prstGeom>
        </p:spPr>
      </p:pic>
      <p:sp>
        <p:nvSpPr>
          <p:cNvPr id="60" name="&quot;No&quot; Symbol 59">
            <a:extLst>
              <a:ext uri="{FF2B5EF4-FFF2-40B4-BE49-F238E27FC236}">
                <a16:creationId xmlns:a16="http://schemas.microsoft.com/office/drawing/2014/main" id="{6BB7D1C4-102E-5944-B3B1-AF755374921E}"/>
              </a:ext>
            </a:extLst>
          </p:cNvPr>
          <p:cNvSpPr/>
          <p:nvPr/>
        </p:nvSpPr>
        <p:spPr>
          <a:xfrm>
            <a:off x="3272108" y="4711269"/>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extBox 63">
            <a:extLst>
              <a:ext uri="{FF2B5EF4-FFF2-40B4-BE49-F238E27FC236}">
                <a16:creationId xmlns:a16="http://schemas.microsoft.com/office/drawing/2014/main" id="{8A98079A-2FD1-6E48-BFE5-A15EA55172DE}"/>
              </a:ext>
            </a:extLst>
          </p:cNvPr>
          <p:cNvSpPr txBox="1"/>
          <p:nvPr/>
        </p:nvSpPr>
        <p:spPr>
          <a:xfrm>
            <a:off x="3412712" y="4022228"/>
            <a:ext cx="79783" cy="171670"/>
          </a:xfrm>
          <a:prstGeom prst="rect">
            <a:avLst/>
          </a:prstGeom>
          <a:noFill/>
        </p:spPr>
        <p:txBody>
          <a:bodyPr wrap="none" rtlCol="0">
            <a:spAutoFit/>
          </a:bodyPr>
          <a:lstStyle/>
          <a:p>
            <a:endParaRPr lang="en-US" dirty="0"/>
          </a:p>
        </p:txBody>
      </p:sp>
      <p:pic>
        <p:nvPicPr>
          <p:cNvPr id="65" name="Picture 64">
            <a:extLst>
              <a:ext uri="{FF2B5EF4-FFF2-40B4-BE49-F238E27FC236}">
                <a16:creationId xmlns:a16="http://schemas.microsoft.com/office/drawing/2014/main" id="{C2A8103E-9AEA-3C44-9E6A-E90DFEF07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9042" y="3923892"/>
            <a:ext cx="187206" cy="165493"/>
          </a:xfrm>
          <a:prstGeom prst="rect">
            <a:avLst/>
          </a:prstGeom>
        </p:spPr>
      </p:pic>
      <p:pic>
        <p:nvPicPr>
          <p:cNvPr id="66" name="Picture 65">
            <a:extLst>
              <a:ext uri="{FF2B5EF4-FFF2-40B4-BE49-F238E27FC236}">
                <a16:creationId xmlns:a16="http://schemas.microsoft.com/office/drawing/2014/main" id="{F8ACCACF-F6E7-9F40-B37F-FC50034484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91486" y="4177035"/>
            <a:ext cx="187206" cy="165493"/>
          </a:xfrm>
          <a:prstGeom prst="rect">
            <a:avLst/>
          </a:prstGeom>
        </p:spPr>
      </p:pic>
      <p:pic>
        <p:nvPicPr>
          <p:cNvPr id="69" name="Picture 68">
            <a:extLst>
              <a:ext uri="{FF2B5EF4-FFF2-40B4-BE49-F238E27FC236}">
                <a16:creationId xmlns:a16="http://schemas.microsoft.com/office/drawing/2014/main" id="{ADDA8ACF-15DD-1440-83DF-748E88E93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42557" y="4088825"/>
            <a:ext cx="187206" cy="165493"/>
          </a:xfrm>
          <a:prstGeom prst="rect">
            <a:avLst/>
          </a:prstGeom>
        </p:spPr>
      </p:pic>
      <p:sp>
        <p:nvSpPr>
          <p:cNvPr id="82" name="Rectangle 81">
            <a:extLst>
              <a:ext uri="{FF2B5EF4-FFF2-40B4-BE49-F238E27FC236}">
                <a16:creationId xmlns:a16="http://schemas.microsoft.com/office/drawing/2014/main" id="{E76D9F36-2B33-034C-8D02-0CAD82FE9CC5}"/>
              </a:ext>
            </a:extLst>
          </p:cNvPr>
          <p:cNvSpPr/>
          <p:nvPr/>
        </p:nvSpPr>
        <p:spPr>
          <a:xfrm>
            <a:off x="838201" y="2982073"/>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1CA7EAFC-EB4F-644D-89EA-66718D0208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8710" y="3034782"/>
            <a:ext cx="634329" cy="321640"/>
          </a:xfrm>
          <a:prstGeom prst="rect">
            <a:avLst/>
          </a:prstGeom>
        </p:spPr>
      </p:pic>
      <p:pic>
        <p:nvPicPr>
          <p:cNvPr id="85" name="Picture 84">
            <a:extLst>
              <a:ext uri="{FF2B5EF4-FFF2-40B4-BE49-F238E27FC236}">
                <a16:creationId xmlns:a16="http://schemas.microsoft.com/office/drawing/2014/main" id="{8BCDD56F-89C7-1844-8F33-AF8CC86D671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4605" y="3428610"/>
            <a:ext cx="634329" cy="321640"/>
          </a:xfrm>
          <a:prstGeom prst="rect">
            <a:avLst/>
          </a:prstGeom>
        </p:spPr>
      </p:pic>
      <p:pic>
        <p:nvPicPr>
          <p:cNvPr id="86" name="Picture 85">
            <a:extLst>
              <a:ext uri="{FF2B5EF4-FFF2-40B4-BE49-F238E27FC236}">
                <a16:creationId xmlns:a16="http://schemas.microsoft.com/office/drawing/2014/main" id="{7E67BABC-1DE8-4D4E-A5DF-69EF82A80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548" y="3117660"/>
            <a:ext cx="634329" cy="321640"/>
          </a:xfrm>
          <a:prstGeom prst="rect">
            <a:avLst/>
          </a:prstGeom>
        </p:spPr>
      </p:pic>
      <p:pic>
        <p:nvPicPr>
          <p:cNvPr id="87" name="Picture 86">
            <a:extLst>
              <a:ext uri="{FF2B5EF4-FFF2-40B4-BE49-F238E27FC236}">
                <a16:creationId xmlns:a16="http://schemas.microsoft.com/office/drawing/2014/main" id="{42AC451B-E617-914E-8147-0408611694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1876" y="3585978"/>
            <a:ext cx="634329" cy="321640"/>
          </a:xfrm>
          <a:prstGeom prst="rect">
            <a:avLst/>
          </a:prstGeom>
        </p:spPr>
      </p:pic>
      <p:pic>
        <p:nvPicPr>
          <p:cNvPr id="88" name="Picture 87">
            <a:extLst>
              <a:ext uri="{FF2B5EF4-FFF2-40B4-BE49-F238E27FC236}">
                <a16:creationId xmlns:a16="http://schemas.microsoft.com/office/drawing/2014/main" id="{111F678A-21C8-5041-9014-352D781B1A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4268" y="4192896"/>
            <a:ext cx="187206" cy="164932"/>
          </a:xfrm>
          <a:prstGeom prst="rect">
            <a:avLst/>
          </a:prstGeom>
        </p:spPr>
      </p:pic>
      <p:sp>
        <p:nvSpPr>
          <p:cNvPr id="90" name="TextBox 89">
            <a:extLst>
              <a:ext uri="{FF2B5EF4-FFF2-40B4-BE49-F238E27FC236}">
                <a16:creationId xmlns:a16="http://schemas.microsoft.com/office/drawing/2014/main" id="{D31B6118-4071-7D44-98BF-47590938D3D9}"/>
              </a:ext>
            </a:extLst>
          </p:cNvPr>
          <p:cNvSpPr txBox="1"/>
          <p:nvPr/>
        </p:nvSpPr>
        <p:spPr>
          <a:xfrm>
            <a:off x="1350531" y="4453445"/>
            <a:ext cx="79783" cy="171670"/>
          </a:xfrm>
          <a:prstGeom prst="rect">
            <a:avLst/>
          </a:prstGeom>
          <a:noFill/>
        </p:spPr>
        <p:txBody>
          <a:bodyPr wrap="none" rtlCol="0">
            <a:spAutoFit/>
          </a:bodyPr>
          <a:lstStyle/>
          <a:p>
            <a:endParaRPr lang="en-US" dirty="0"/>
          </a:p>
        </p:txBody>
      </p:sp>
      <p:pic>
        <p:nvPicPr>
          <p:cNvPr id="91" name="Picture 90">
            <a:extLst>
              <a:ext uri="{FF2B5EF4-FFF2-40B4-BE49-F238E27FC236}">
                <a16:creationId xmlns:a16="http://schemas.microsoft.com/office/drawing/2014/main" id="{6BCD665B-D97C-4C4D-B369-EA53DADF37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3019" y="3983660"/>
            <a:ext cx="187206" cy="164932"/>
          </a:xfrm>
          <a:prstGeom prst="rect">
            <a:avLst/>
          </a:prstGeom>
        </p:spPr>
      </p:pic>
      <p:pic>
        <p:nvPicPr>
          <p:cNvPr id="92" name="Picture 91">
            <a:extLst>
              <a:ext uri="{FF2B5EF4-FFF2-40B4-BE49-F238E27FC236}">
                <a16:creationId xmlns:a16="http://schemas.microsoft.com/office/drawing/2014/main" id="{79C4CB21-31DC-764C-ABBB-E229A647C4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515" y="4230834"/>
            <a:ext cx="187206" cy="164932"/>
          </a:xfrm>
          <a:prstGeom prst="rect">
            <a:avLst/>
          </a:prstGeom>
        </p:spPr>
      </p:pic>
      <p:pic>
        <p:nvPicPr>
          <p:cNvPr id="77" name="Picture 76">
            <a:extLst>
              <a:ext uri="{FF2B5EF4-FFF2-40B4-BE49-F238E27FC236}">
                <a16:creationId xmlns:a16="http://schemas.microsoft.com/office/drawing/2014/main" id="{732D129C-A804-204B-86D6-3BB8E11E4C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9834" y="3921533"/>
            <a:ext cx="187206" cy="165493"/>
          </a:xfrm>
          <a:prstGeom prst="rect">
            <a:avLst/>
          </a:prstGeom>
        </p:spPr>
      </p:pic>
      <p:pic>
        <p:nvPicPr>
          <p:cNvPr id="78" name="Picture 77">
            <a:extLst>
              <a:ext uri="{FF2B5EF4-FFF2-40B4-BE49-F238E27FC236}">
                <a16:creationId xmlns:a16="http://schemas.microsoft.com/office/drawing/2014/main" id="{8452DD93-DA64-B54C-B708-48EF443DA9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5367" y="4226616"/>
            <a:ext cx="187206" cy="165493"/>
          </a:xfrm>
          <a:prstGeom prst="rect">
            <a:avLst/>
          </a:prstGeom>
        </p:spPr>
      </p:pic>
      <p:pic>
        <p:nvPicPr>
          <p:cNvPr id="81" name="Picture 80">
            <a:extLst>
              <a:ext uri="{FF2B5EF4-FFF2-40B4-BE49-F238E27FC236}">
                <a16:creationId xmlns:a16="http://schemas.microsoft.com/office/drawing/2014/main" id="{75B3F36D-1181-F642-94CE-F903DA9D24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9320" y="4713987"/>
            <a:ext cx="614913" cy="294320"/>
          </a:xfrm>
          <a:prstGeom prst="rect">
            <a:avLst/>
          </a:prstGeom>
        </p:spPr>
      </p:pic>
      <p:pic>
        <p:nvPicPr>
          <p:cNvPr id="56" name="Picture 4">
            <a:extLst>
              <a:ext uri="{FF2B5EF4-FFF2-40B4-BE49-F238E27FC236}">
                <a16:creationId xmlns:a16="http://schemas.microsoft.com/office/drawing/2014/main" id="{725A399D-C1AB-AB4B-A884-5496DDB276F1}"/>
              </a:ext>
            </a:extLst>
          </p:cNvPr>
          <p:cNvPicPr>
            <a:picLocks noChangeAspect="1" noChangeArrowheads="1"/>
          </p:cNvPicPr>
          <p:nvPr/>
        </p:nvPicPr>
        <p:blipFill>
          <a:blip r:embed="rId7"/>
          <a:srcRect/>
          <a:stretch/>
        </p:blipFill>
        <p:spPr bwMode="auto">
          <a:xfrm>
            <a:off x="4543787" y="2967547"/>
            <a:ext cx="1743722" cy="17437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00EB6BD-3171-114C-A00E-939FBF13ED5A}"/>
              </a:ext>
            </a:extLst>
          </p:cNvPr>
          <p:cNvSpPr txBox="1"/>
          <p:nvPr/>
        </p:nvSpPr>
        <p:spPr>
          <a:xfrm>
            <a:off x="8353948" y="2275866"/>
            <a:ext cx="1920719" cy="523220"/>
          </a:xfrm>
          <a:prstGeom prst="rect">
            <a:avLst/>
          </a:prstGeom>
          <a:noFill/>
        </p:spPr>
        <p:txBody>
          <a:bodyPr wrap="none" rtlCol="0">
            <a:spAutoFit/>
          </a:bodyPr>
          <a:lstStyle/>
          <a:p>
            <a:r>
              <a:rPr lang="en-US" sz="2800" dirty="0"/>
              <a:t>1996 - 2010</a:t>
            </a:r>
          </a:p>
        </p:txBody>
      </p:sp>
      <p:sp>
        <p:nvSpPr>
          <p:cNvPr id="94" name="Rectangle 93">
            <a:extLst>
              <a:ext uri="{FF2B5EF4-FFF2-40B4-BE49-F238E27FC236}">
                <a16:creationId xmlns:a16="http://schemas.microsoft.com/office/drawing/2014/main" id="{86E3545E-92B6-1840-9642-5063AA770806}"/>
              </a:ext>
            </a:extLst>
          </p:cNvPr>
          <p:cNvSpPr/>
          <p:nvPr/>
        </p:nvSpPr>
        <p:spPr>
          <a:xfrm>
            <a:off x="8419637" y="2977594"/>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7734AB97-72DD-C54C-8460-C895112563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147" y="4750291"/>
            <a:ext cx="614913" cy="294320"/>
          </a:xfrm>
          <a:prstGeom prst="rect">
            <a:avLst/>
          </a:prstGeom>
        </p:spPr>
      </p:pic>
      <p:sp>
        <p:nvSpPr>
          <p:cNvPr id="96" name="&quot;No&quot; Symbol 95">
            <a:extLst>
              <a:ext uri="{FF2B5EF4-FFF2-40B4-BE49-F238E27FC236}">
                <a16:creationId xmlns:a16="http://schemas.microsoft.com/office/drawing/2014/main" id="{5E29C552-FF22-4B41-A1C4-1C77E9A8DC21}"/>
              </a:ext>
            </a:extLst>
          </p:cNvPr>
          <p:cNvSpPr/>
          <p:nvPr/>
        </p:nvSpPr>
        <p:spPr>
          <a:xfrm>
            <a:off x="8960146" y="4695941"/>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C45BA32A-FD8E-DC41-8F1A-C67C9971221F}"/>
              </a:ext>
            </a:extLst>
          </p:cNvPr>
          <p:cNvSpPr txBox="1"/>
          <p:nvPr/>
        </p:nvSpPr>
        <p:spPr>
          <a:xfrm>
            <a:off x="9100750" y="4006900"/>
            <a:ext cx="79783" cy="171670"/>
          </a:xfrm>
          <a:prstGeom prst="rect">
            <a:avLst/>
          </a:prstGeom>
          <a:noFill/>
        </p:spPr>
        <p:txBody>
          <a:bodyPr wrap="none" rtlCol="0">
            <a:spAutoFit/>
          </a:bodyPr>
          <a:lstStyle/>
          <a:p>
            <a:endParaRPr lang="en-US" dirty="0"/>
          </a:p>
        </p:txBody>
      </p:sp>
      <p:pic>
        <p:nvPicPr>
          <p:cNvPr id="98" name="Picture 97">
            <a:extLst>
              <a:ext uri="{FF2B5EF4-FFF2-40B4-BE49-F238E27FC236}">
                <a16:creationId xmlns:a16="http://schemas.microsoft.com/office/drawing/2014/main" id="{3FDB66BF-A0A8-6540-91F7-D7923F11CF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7080" y="3908564"/>
            <a:ext cx="187206" cy="165493"/>
          </a:xfrm>
          <a:prstGeom prst="rect">
            <a:avLst/>
          </a:prstGeom>
        </p:spPr>
      </p:pic>
      <p:pic>
        <p:nvPicPr>
          <p:cNvPr id="99" name="Picture 98">
            <a:extLst>
              <a:ext uri="{FF2B5EF4-FFF2-40B4-BE49-F238E27FC236}">
                <a16:creationId xmlns:a16="http://schemas.microsoft.com/office/drawing/2014/main" id="{00D3E94E-A145-EF41-8FE7-A47074C93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79524" y="4161707"/>
            <a:ext cx="187206" cy="165493"/>
          </a:xfrm>
          <a:prstGeom prst="rect">
            <a:avLst/>
          </a:prstGeom>
        </p:spPr>
      </p:pic>
      <p:pic>
        <p:nvPicPr>
          <p:cNvPr id="100" name="Picture 99">
            <a:extLst>
              <a:ext uri="{FF2B5EF4-FFF2-40B4-BE49-F238E27FC236}">
                <a16:creationId xmlns:a16="http://schemas.microsoft.com/office/drawing/2014/main" id="{A6778482-3F99-EB4D-9931-2BFCD703E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30595" y="4073497"/>
            <a:ext cx="187206" cy="165493"/>
          </a:xfrm>
          <a:prstGeom prst="rect">
            <a:avLst/>
          </a:prstGeom>
        </p:spPr>
      </p:pic>
      <p:sp>
        <p:nvSpPr>
          <p:cNvPr id="101" name="Rectangle 100">
            <a:extLst>
              <a:ext uri="{FF2B5EF4-FFF2-40B4-BE49-F238E27FC236}">
                <a16:creationId xmlns:a16="http://schemas.microsoft.com/office/drawing/2014/main" id="{AABB99DA-E7F3-8046-92BD-186F28FA1B11}"/>
              </a:ext>
            </a:extLst>
          </p:cNvPr>
          <p:cNvSpPr/>
          <p:nvPr/>
        </p:nvSpPr>
        <p:spPr>
          <a:xfrm>
            <a:off x="6526239" y="2966745"/>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294535D8-8A92-FC4B-8A55-0153230525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26748" y="3019454"/>
            <a:ext cx="634329" cy="321640"/>
          </a:xfrm>
          <a:prstGeom prst="rect">
            <a:avLst/>
          </a:prstGeom>
        </p:spPr>
      </p:pic>
      <p:pic>
        <p:nvPicPr>
          <p:cNvPr id="104" name="Picture 103">
            <a:extLst>
              <a:ext uri="{FF2B5EF4-FFF2-40B4-BE49-F238E27FC236}">
                <a16:creationId xmlns:a16="http://schemas.microsoft.com/office/drawing/2014/main" id="{4F42E9A8-10BE-C74A-8728-AD07EFE10D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1586" y="3102332"/>
            <a:ext cx="634329" cy="321640"/>
          </a:xfrm>
          <a:prstGeom prst="rect">
            <a:avLst/>
          </a:prstGeom>
        </p:spPr>
      </p:pic>
      <p:pic>
        <p:nvPicPr>
          <p:cNvPr id="106" name="Picture 105">
            <a:extLst>
              <a:ext uri="{FF2B5EF4-FFF2-40B4-BE49-F238E27FC236}">
                <a16:creationId xmlns:a16="http://schemas.microsoft.com/office/drawing/2014/main" id="{2A9F39EA-02D3-DC4B-9DF7-A784604C87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22306" y="4177568"/>
            <a:ext cx="187206" cy="164932"/>
          </a:xfrm>
          <a:prstGeom prst="rect">
            <a:avLst/>
          </a:prstGeom>
        </p:spPr>
      </p:pic>
      <p:sp>
        <p:nvSpPr>
          <p:cNvPr id="107" name="TextBox 106">
            <a:extLst>
              <a:ext uri="{FF2B5EF4-FFF2-40B4-BE49-F238E27FC236}">
                <a16:creationId xmlns:a16="http://schemas.microsoft.com/office/drawing/2014/main" id="{86C8941D-EF5F-5D46-9CB2-2B392DAA0F5D}"/>
              </a:ext>
            </a:extLst>
          </p:cNvPr>
          <p:cNvSpPr txBox="1"/>
          <p:nvPr/>
        </p:nvSpPr>
        <p:spPr>
          <a:xfrm>
            <a:off x="7038569" y="4438117"/>
            <a:ext cx="79783" cy="171670"/>
          </a:xfrm>
          <a:prstGeom prst="rect">
            <a:avLst/>
          </a:prstGeom>
          <a:noFill/>
        </p:spPr>
        <p:txBody>
          <a:bodyPr wrap="none" rtlCol="0">
            <a:spAutoFit/>
          </a:bodyPr>
          <a:lstStyle/>
          <a:p>
            <a:endParaRPr lang="en-US" dirty="0"/>
          </a:p>
        </p:txBody>
      </p:sp>
      <p:pic>
        <p:nvPicPr>
          <p:cNvPr id="109" name="Picture 108">
            <a:extLst>
              <a:ext uri="{FF2B5EF4-FFF2-40B4-BE49-F238E27FC236}">
                <a16:creationId xmlns:a16="http://schemas.microsoft.com/office/drawing/2014/main" id="{0386E291-C9F1-F140-846D-CA435E0A0B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4553" y="4215506"/>
            <a:ext cx="187206" cy="164932"/>
          </a:xfrm>
          <a:prstGeom prst="rect">
            <a:avLst/>
          </a:prstGeom>
        </p:spPr>
      </p:pic>
      <p:pic>
        <p:nvPicPr>
          <p:cNvPr id="111" name="Picture 110">
            <a:extLst>
              <a:ext uri="{FF2B5EF4-FFF2-40B4-BE49-F238E27FC236}">
                <a16:creationId xmlns:a16="http://schemas.microsoft.com/office/drawing/2014/main" id="{746F50F5-8DD0-F14F-A917-F06ADA6EC5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53405" y="4211288"/>
            <a:ext cx="187206" cy="165493"/>
          </a:xfrm>
          <a:prstGeom prst="rect">
            <a:avLst/>
          </a:prstGeom>
        </p:spPr>
      </p:pic>
      <p:pic>
        <p:nvPicPr>
          <p:cNvPr id="112" name="Picture 111">
            <a:extLst>
              <a:ext uri="{FF2B5EF4-FFF2-40B4-BE49-F238E27FC236}">
                <a16:creationId xmlns:a16="http://schemas.microsoft.com/office/drawing/2014/main" id="{5FE439E0-2198-1041-8983-BA0A33ECDA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7358" y="4698659"/>
            <a:ext cx="614913" cy="294320"/>
          </a:xfrm>
          <a:prstGeom prst="rect">
            <a:avLst/>
          </a:prstGeom>
        </p:spPr>
      </p:pic>
      <p:pic>
        <p:nvPicPr>
          <p:cNvPr id="113" name="Picture 4">
            <a:extLst>
              <a:ext uri="{FF2B5EF4-FFF2-40B4-BE49-F238E27FC236}">
                <a16:creationId xmlns:a16="http://schemas.microsoft.com/office/drawing/2014/main" id="{5D41AF2A-6DA9-324A-8C0C-0D4D6ED4961A}"/>
              </a:ext>
            </a:extLst>
          </p:cNvPr>
          <p:cNvPicPr>
            <a:picLocks noChangeAspect="1" noChangeArrowheads="1"/>
          </p:cNvPicPr>
          <p:nvPr/>
        </p:nvPicPr>
        <p:blipFill>
          <a:blip r:embed="rId8"/>
          <a:srcRect/>
          <a:stretch/>
        </p:blipFill>
        <p:spPr bwMode="auto">
          <a:xfrm>
            <a:off x="10231825" y="2952219"/>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EA7B825A-67B9-AE49-ABAE-7DC3AFBF6E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530" y="3887559"/>
            <a:ext cx="187206" cy="165493"/>
          </a:xfrm>
          <a:prstGeom prst="rect">
            <a:avLst/>
          </a:prstGeom>
        </p:spPr>
      </p:pic>
      <p:pic>
        <p:nvPicPr>
          <p:cNvPr id="116" name="Picture 115">
            <a:extLst>
              <a:ext uri="{FF2B5EF4-FFF2-40B4-BE49-F238E27FC236}">
                <a16:creationId xmlns:a16="http://schemas.microsoft.com/office/drawing/2014/main" id="{D2FD378F-BF7F-C242-8BA2-6D74AA4A2C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2962" y="4178570"/>
            <a:ext cx="187206" cy="165493"/>
          </a:xfrm>
          <a:prstGeom prst="rect">
            <a:avLst/>
          </a:prstGeom>
        </p:spPr>
      </p:pic>
      <p:pic>
        <p:nvPicPr>
          <p:cNvPr id="117" name="Picture 116">
            <a:extLst>
              <a:ext uri="{FF2B5EF4-FFF2-40B4-BE49-F238E27FC236}">
                <a16:creationId xmlns:a16="http://schemas.microsoft.com/office/drawing/2014/main" id="{7E6306AD-9832-D844-9C74-0CBCDC368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1615" y="3466159"/>
            <a:ext cx="654765" cy="394780"/>
          </a:xfrm>
          <a:prstGeom prst="rect">
            <a:avLst/>
          </a:prstGeom>
        </p:spPr>
      </p:pic>
      <p:pic>
        <p:nvPicPr>
          <p:cNvPr id="118" name="Picture 117">
            <a:extLst>
              <a:ext uri="{FF2B5EF4-FFF2-40B4-BE49-F238E27FC236}">
                <a16:creationId xmlns:a16="http://schemas.microsoft.com/office/drawing/2014/main" id="{752363CD-574F-5F46-BF6A-6F98D4651C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3599" y="3206442"/>
            <a:ext cx="654765" cy="394780"/>
          </a:xfrm>
          <a:prstGeom prst="rect">
            <a:avLst/>
          </a:prstGeom>
        </p:spPr>
      </p:pic>
      <p:sp>
        <p:nvSpPr>
          <p:cNvPr id="48" name="TextBox 47">
            <a:extLst>
              <a:ext uri="{FF2B5EF4-FFF2-40B4-BE49-F238E27FC236}">
                <a16:creationId xmlns:a16="http://schemas.microsoft.com/office/drawing/2014/main" id="{D8CAB08D-90ED-0B41-B7B8-E70E09EDE876}"/>
              </a:ext>
            </a:extLst>
          </p:cNvPr>
          <p:cNvSpPr txBox="1"/>
          <p:nvPr/>
        </p:nvSpPr>
        <p:spPr>
          <a:xfrm>
            <a:off x="1218681" y="5323079"/>
            <a:ext cx="4339714" cy="646331"/>
          </a:xfrm>
          <a:prstGeom prst="rect">
            <a:avLst/>
          </a:prstGeom>
          <a:noFill/>
        </p:spPr>
        <p:txBody>
          <a:bodyPr wrap="none" rtlCol="0">
            <a:spAutoFit/>
          </a:bodyPr>
          <a:lstStyle/>
          <a:p>
            <a:r>
              <a:rPr lang="en-US" dirty="0"/>
              <a:t>16% compensation for kangaroo rat removal</a:t>
            </a:r>
          </a:p>
          <a:p>
            <a:r>
              <a:rPr lang="en-US" dirty="0"/>
              <a:t>Energy use on exclosures 25% of controls</a:t>
            </a:r>
          </a:p>
        </p:txBody>
      </p:sp>
      <p:sp>
        <p:nvSpPr>
          <p:cNvPr id="49" name="TextBox 48">
            <a:extLst>
              <a:ext uri="{FF2B5EF4-FFF2-40B4-BE49-F238E27FC236}">
                <a16:creationId xmlns:a16="http://schemas.microsoft.com/office/drawing/2014/main" id="{88BEDC2E-0E32-C442-9C9C-C85071D3B603}"/>
              </a:ext>
            </a:extLst>
          </p:cNvPr>
          <p:cNvSpPr txBox="1"/>
          <p:nvPr/>
        </p:nvSpPr>
        <p:spPr>
          <a:xfrm>
            <a:off x="6526239" y="5323079"/>
            <a:ext cx="4339714" cy="646331"/>
          </a:xfrm>
          <a:prstGeom prst="rect">
            <a:avLst/>
          </a:prstGeom>
          <a:noFill/>
        </p:spPr>
        <p:txBody>
          <a:bodyPr wrap="none" rtlCol="0">
            <a:spAutoFit/>
          </a:bodyPr>
          <a:lstStyle/>
          <a:p>
            <a:r>
              <a:rPr lang="en-US" dirty="0"/>
              <a:t>52% compensation for kangaroo rat removal</a:t>
            </a:r>
          </a:p>
          <a:p>
            <a:r>
              <a:rPr lang="en-US" dirty="0"/>
              <a:t>Energy use on exclosures 67% of controls</a:t>
            </a:r>
          </a:p>
        </p:txBody>
      </p:sp>
      <p:pic>
        <p:nvPicPr>
          <p:cNvPr id="50" name="Picture 49">
            <a:extLst>
              <a:ext uri="{FF2B5EF4-FFF2-40B4-BE49-F238E27FC236}">
                <a16:creationId xmlns:a16="http://schemas.microsoft.com/office/drawing/2014/main" id="{821FB169-4FC9-5743-97CE-209AAC6087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52004" y="3461201"/>
            <a:ext cx="634329" cy="321640"/>
          </a:xfrm>
          <a:prstGeom prst="rect">
            <a:avLst/>
          </a:prstGeom>
        </p:spPr>
      </p:pic>
      <p:grpSp>
        <p:nvGrpSpPr>
          <p:cNvPr id="2" name="Group 1">
            <a:extLst>
              <a:ext uri="{FF2B5EF4-FFF2-40B4-BE49-F238E27FC236}">
                <a16:creationId xmlns:a16="http://schemas.microsoft.com/office/drawing/2014/main" id="{D2B764F7-9743-3146-B534-02BE843503DF}"/>
              </a:ext>
            </a:extLst>
          </p:cNvPr>
          <p:cNvGrpSpPr/>
          <p:nvPr/>
        </p:nvGrpSpPr>
        <p:grpSpPr>
          <a:xfrm>
            <a:off x="4870249" y="4598938"/>
            <a:ext cx="1406845" cy="396295"/>
            <a:chOff x="4870249" y="4598938"/>
            <a:chExt cx="1406845" cy="396295"/>
          </a:xfrm>
        </p:grpSpPr>
        <p:pic>
          <p:nvPicPr>
            <p:cNvPr id="51" name="Picture 50">
              <a:extLst>
                <a:ext uri="{FF2B5EF4-FFF2-40B4-BE49-F238E27FC236}">
                  <a16:creationId xmlns:a16="http://schemas.microsoft.com/office/drawing/2014/main" id="{652566BC-E598-4944-BEF9-738FFCD62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52" name="Picture 51">
              <a:extLst>
                <a:ext uri="{FF2B5EF4-FFF2-40B4-BE49-F238E27FC236}">
                  <a16:creationId xmlns:a16="http://schemas.microsoft.com/office/drawing/2014/main" id="{062FF244-B64B-0B4C-B861-EBEC70C2B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55" name="&quot;No&quot; Symbol 54">
              <a:extLst>
                <a:ext uri="{FF2B5EF4-FFF2-40B4-BE49-F238E27FC236}">
                  <a16:creationId xmlns:a16="http://schemas.microsoft.com/office/drawing/2014/main" id="{01430DDD-86F8-7A48-BDB8-109E7268AEF3}"/>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8" name="Group 57">
            <a:extLst>
              <a:ext uri="{FF2B5EF4-FFF2-40B4-BE49-F238E27FC236}">
                <a16:creationId xmlns:a16="http://schemas.microsoft.com/office/drawing/2014/main" id="{5BB0D65C-9B55-E240-8372-462D6882698E}"/>
              </a:ext>
            </a:extLst>
          </p:cNvPr>
          <p:cNvGrpSpPr/>
          <p:nvPr/>
        </p:nvGrpSpPr>
        <p:grpSpPr>
          <a:xfrm>
            <a:off x="10579143" y="4639084"/>
            <a:ext cx="1406845" cy="396295"/>
            <a:chOff x="4870249" y="4598938"/>
            <a:chExt cx="1406845" cy="396295"/>
          </a:xfrm>
        </p:grpSpPr>
        <p:pic>
          <p:nvPicPr>
            <p:cNvPr id="61" name="Picture 60">
              <a:extLst>
                <a:ext uri="{FF2B5EF4-FFF2-40B4-BE49-F238E27FC236}">
                  <a16:creationId xmlns:a16="http://schemas.microsoft.com/office/drawing/2014/main" id="{EF612AA6-6835-5A43-841F-D523E9B72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0249" y="4674353"/>
              <a:ext cx="614913" cy="294320"/>
            </a:xfrm>
            <a:prstGeom prst="rect">
              <a:avLst/>
            </a:prstGeom>
          </p:spPr>
        </p:pic>
        <p:pic>
          <p:nvPicPr>
            <p:cNvPr id="62" name="Picture 61">
              <a:extLst>
                <a:ext uri="{FF2B5EF4-FFF2-40B4-BE49-F238E27FC236}">
                  <a16:creationId xmlns:a16="http://schemas.microsoft.com/office/drawing/2014/main" id="{F648E0F2-647C-5740-8E2B-2E0368382D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2181" y="4643529"/>
              <a:ext cx="614913" cy="294320"/>
            </a:xfrm>
            <a:prstGeom prst="rect">
              <a:avLst/>
            </a:prstGeom>
          </p:spPr>
        </p:pic>
        <p:sp>
          <p:nvSpPr>
            <p:cNvPr id="67" name="&quot;No&quot; Symbol 66">
              <a:extLst>
                <a:ext uri="{FF2B5EF4-FFF2-40B4-BE49-F238E27FC236}">
                  <a16:creationId xmlns:a16="http://schemas.microsoft.com/office/drawing/2014/main" id="{AF3C9258-E63B-8947-9C36-A8045CE72A0C}"/>
                </a:ext>
              </a:extLst>
            </p:cNvPr>
            <p:cNvSpPr/>
            <p:nvPr/>
          </p:nvSpPr>
          <p:spPr>
            <a:xfrm>
              <a:off x="5661818" y="4598938"/>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Picture 4">
            <a:extLst>
              <a:ext uri="{FF2B5EF4-FFF2-40B4-BE49-F238E27FC236}">
                <a16:creationId xmlns:a16="http://schemas.microsoft.com/office/drawing/2014/main" id="{04D0E86C-52E0-9842-AD6A-12D5F4F43371}"/>
              </a:ext>
            </a:extLst>
          </p:cNvPr>
          <p:cNvPicPr>
            <a:picLocks noChangeAspect="1"/>
          </p:cNvPicPr>
          <p:nvPr/>
        </p:nvPicPr>
        <p:blipFill>
          <a:blip r:embed="rId9"/>
          <a:stretch>
            <a:fillRect/>
          </a:stretch>
        </p:blipFill>
        <p:spPr>
          <a:xfrm>
            <a:off x="3257875" y="6241178"/>
            <a:ext cx="5359400" cy="444500"/>
          </a:xfrm>
          <a:prstGeom prst="rect">
            <a:avLst/>
          </a:prstGeom>
        </p:spPr>
      </p:pic>
    </p:spTree>
    <p:extLst>
      <p:ext uri="{BB962C8B-B14F-4D97-AF65-F5344CB8AC3E}">
        <p14:creationId xmlns:p14="http://schemas.microsoft.com/office/powerpoint/2010/main" val="14678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Small granivores have increased their share of community energy use.</a:t>
            </a:r>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3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8DEE2D87-B79E-524D-971D-8F885D756548}"/>
              </a:ext>
            </a:extLst>
          </p:cNvPr>
          <p:cNvSpPr txBox="1">
            <a:spLocks/>
          </p:cNvSpPr>
          <p:nvPr/>
        </p:nvSpPr>
        <p:spPr>
          <a:xfrm>
            <a:off x="990599" y="1002295"/>
            <a:ext cx="10944498" cy="902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C. </a:t>
            </a:r>
            <a:r>
              <a:rPr lang="en-US" sz="2800" i="1" dirty="0" err="1"/>
              <a:t>baileyi</a:t>
            </a:r>
            <a:r>
              <a:rPr lang="en-US" sz="2800" i="1" dirty="0"/>
              <a:t> </a:t>
            </a:r>
            <a:r>
              <a:rPr lang="en-US" sz="2800" dirty="0"/>
              <a:t>has declined following </a:t>
            </a:r>
            <a:r>
              <a:rPr lang="en-US" sz="2800" b="1" dirty="0"/>
              <a:t>drought </a:t>
            </a:r>
            <a:r>
              <a:rPr lang="en-US" sz="2800" dirty="0"/>
              <a:t>in </a:t>
            </a:r>
            <a:r>
              <a:rPr lang="en-US" sz="2800" b="1" dirty="0"/>
              <a:t>2010.</a:t>
            </a:r>
            <a:endParaRPr lang="en-US" sz="2800" dirty="0"/>
          </a:p>
        </p:txBody>
      </p:sp>
      <p:pic>
        <p:nvPicPr>
          <p:cNvPr id="5" name="Picture 2">
            <a:extLst>
              <a:ext uri="{FF2B5EF4-FFF2-40B4-BE49-F238E27FC236}">
                <a16:creationId xmlns:a16="http://schemas.microsoft.com/office/drawing/2014/main" id="{0DE482BF-CF80-5B4E-8431-A151722347B6}"/>
              </a:ext>
            </a:extLst>
          </p:cNvPr>
          <p:cNvPicPr>
            <a:picLocks noChangeAspect="1" noChangeArrowheads="1"/>
          </p:cNvPicPr>
          <p:nvPr/>
        </p:nvPicPr>
        <p:blipFill>
          <a:blip r:embed="rId3"/>
          <a:srcRect/>
          <a:stretch/>
        </p:blipFill>
        <p:spPr bwMode="auto">
          <a:xfrm>
            <a:off x="1122043" y="2112645"/>
            <a:ext cx="6229347" cy="37376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F35D6-33C3-784D-B4AC-2356A4106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003" y="2286000"/>
            <a:ext cx="3840480"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have these changes impacted energetic compensation?</a:t>
            </a:r>
          </a:p>
        </p:txBody>
      </p:sp>
    </p:spTree>
    <p:extLst>
      <p:ext uri="{BB962C8B-B14F-4D97-AF65-F5344CB8AC3E}">
        <p14:creationId xmlns:p14="http://schemas.microsoft.com/office/powerpoint/2010/main" val="3382546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Other small granivores may now be compensating, in place of </a:t>
            </a:r>
            <a:r>
              <a:rPr lang="en-US" sz="2800" i="1" dirty="0"/>
              <a:t>C. </a:t>
            </a:r>
            <a:r>
              <a:rPr lang="en-US" sz="2800" i="1" dirty="0" err="1"/>
              <a:t>baileyi</a:t>
            </a:r>
            <a:endParaRPr lang="en-US" sz="2800" dirty="0"/>
          </a:p>
        </p:txBody>
      </p:sp>
      <p:sp>
        <p:nvSpPr>
          <p:cNvPr id="90" name="TextBox 89">
            <a:extLst>
              <a:ext uri="{FF2B5EF4-FFF2-40B4-BE49-F238E27FC236}">
                <a16:creationId xmlns:a16="http://schemas.microsoft.com/office/drawing/2014/main" id="{99600DA3-CB33-0840-B575-F64C4B8BBBEA}"/>
              </a:ext>
            </a:extLst>
          </p:cNvPr>
          <p:cNvSpPr txBox="1"/>
          <p:nvPr/>
        </p:nvSpPr>
        <p:spPr>
          <a:xfrm>
            <a:off x="4264747" y="2480258"/>
            <a:ext cx="3693575" cy="523220"/>
          </a:xfrm>
          <a:prstGeom prst="rect">
            <a:avLst/>
          </a:prstGeom>
          <a:noFill/>
        </p:spPr>
        <p:txBody>
          <a:bodyPr wrap="none" rtlCol="0">
            <a:spAutoFit/>
          </a:bodyPr>
          <a:lstStyle/>
          <a:p>
            <a:r>
              <a:rPr lang="en-US" sz="2800" dirty="0"/>
              <a:t>Hypothetical 2010-2020</a:t>
            </a:r>
          </a:p>
        </p:txBody>
      </p:sp>
      <p:sp>
        <p:nvSpPr>
          <p:cNvPr id="91" name="Rectangle 90">
            <a:extLst>
              <a:ext uri="{FF2B5EF4-FFF2-40B4-BE49-F238E27FC236}">
                <a16:creationId xmlns:a16="http://schemas.microsoft.com/office/drawing/2014/main" id="{78B453D3-1336-7C41-8721-4F513CA6267E}"/>
              </a:ext>
            </a:extLst>
          </p:cNvPr>
          <p:cNvSpPr/>
          <p:nvPr/>
        </p:nvSpPr>
        <p:spPr>
          <a:xfrm>
            <a:off x="518861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a:extLst>
              <a:ext uri="{FF2B5EF4-FFF2-40B4-BE49-F238E27FC236}">
                <a16:creationId xmlns:a16="http://schemas.microsoft.com/office/drawing/2014/main" id="{1E576763-E4F9-1249-B90D-94C27B12D1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9124" y="4962907"/>
            <a:ext cx="614913" cy="294320"/>
          </a:xfrm>
          <a:prstGeom prst="rect">
            <a:avLst/>
          </a:prstGeom>
        </p:spPr>
      </p:pic>
      <p:sp>
        <p:nvSpPr>
          <p:cNvPr id="93" name="&quot;No&quot; Symbol 92">
            <a:extLst>
              <a:ext uri="{FF2B5EF4-FFF2-40B4-BE49-F238E27FC236}">
                <a16:creationId xmlns:a16="http://schemas.microsoft.com/office/drawing/2014/main" id="{D1305402-805B-0740-AD77-325E03BB384D}"/>
              </a:ext>
            </a:extLst>
          </p:cNvPr>
          <p:cNvSpPr/>
          <p:nvPr/>
        </p:nvSpPr>
        <p:spPr>
          <a:xfrm>
            <a:off x="572912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TextBox 93">
            <a:extLst>
              <a:ext uri="{FF2B5EF4-FFF2-40B4-BE49-F238E27FC236}">
                <a16:creationId xmlns:a16="http://schemas.microsoft.com/office/drawing/2014/main" id="{6DE644C2-8772-3742-A574-E84B13C1F084}"/>
              </a:ext>
            </a:extLst>
          </p:cNvPr>
          <p:cNvSpPr txBox="1"/>
          <p:nvPr/>
        </p:nvSpPr>
        <p:spPr>
          <a:xfrm>
            <a:off x="5869727" y="4219516"/>
            <a:ext cx="79783" cy="171670"/>
          </a:xfrm>
          <a:prstGeom prst="rect">
            <a:avLst/>
          </a:prstGeom>
          <a:noFill/>
        </p:spPr>
        <p:txBody>
          <a:bodyPr wrap="none" rtlCol="0">
            <a:spAutoFit/>
          </a:bodyPr>
          <a:lstStyle/>
          <a:p>
            <a:endParaRPr lang="en-US" dirty="0"/>
          </a:p>
        </p:txBody>
      </p:sp>
      <p:pic>
        <p:nvPicPr>
          <p:cNvPr id="95" name="Picture 94">
            <a:extLst>
              <a:ext uri="{FF2B5EF4-FFF2-40B4-BE49-F238E27FC236}">
                <a16:creationId xmlns:a16="http://schemas.microsoft.com/office/drawing/2014/main" id="{473824F2-6284-D249-92E9-3622371AD3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4121180"/>
            <a:ext cx="187206" cy="165493"/>
          </a:xfrm>
          <a:prstGeom prst="rect">
            <a:avLst/>
          </a:prstGeom>
        </p:spPr>
      </p:pic>
      <p:pic>
        <p:nvPicPr>
          <p:cNvPr id="96" name="Picture 95">
            <a:extLst>
              <a:ext uri="{FF2B5EF4-FFF2-40B4-BE49-F238E27FC236}">
                <a16:creationId xmlns:a16="http://schemas.microsoft.com/office/drawing/2014/main" id="{ED174F8D-D94A-DA4E-9ECD-84A51887D8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8501" y="4374323"/>
            <a:ext cx="187206" cy="165493"/>
          </a:xfrm>
          <a:prstGeom prst="rect">
            <a:avLst/>
          </a:prstGeom>
        </p:spPr>
      </p:pic>
      <p:pic>
        <p:nvPicPr>
          <p:cNvPr id="97" name="Picture 96">
            <a:extLst>
              <a:ext uri="{FF2B5EF4-FFF2-40B4-BE49-F238E27FC236}">
                <a16:creationId xmlns:a16="http://schemas.microsoft.com/office/drawing/2014/main" id="{3F195BD2-D2AC-5A4C-9ECA-E50889F9D7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572" y="4286113"/>
            <a:ext cx="187206" cy="165493"/>
          </a:xfrm>
          <a:prstGeom prst="rect">
            <a:avLst/>
          </a:prstGeom>
        </p:spPr>
      </p:pic>
      <p:sp>
        <p:nvSpPr>
          <p:cNvPr id="98" name="Rectangle 97">
            <a:extLst>
              <a:ext uri="{FF2B5EF4-FFF2-40B4-BE49-F238E27FC236}">
                <a16:creationId xmlns:a16="http://schemas.microsoft.com/office/drawing/2014/main" id="{E69A10E9-1EBB-444E-9C54-DF5690DF59F4}"/>
              </a:ext>
            </a:extLst>
          </p:cNvPr>
          <p:cNvSpPr/>
          <p:nvPr/>
        </p:nvSpPr>
        <p:spPr>
          <a:xfrm>
            <a:off x="329521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90A2B25-5FA3-A947-920E-A461D8A5F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5725" y="3232070"/>
            <a:ext cx="634329" cy="321640"/>
          </a:xfrm>
          <a:prstGeom prst="rect">
            <a:avLst/>
          </a:prstGeom>
        </p:spPr>
      </p:pic>
      <p:pic>
        <p:nvPicPr>
          <p:cNvPr id="100" name="Picture 99">
            <a:extLst>
              <a:ext uri="{FF2B5EF4-FFF2-40B4-BE49-F238E27FC236}">
                <a16:creationId xmlns:a16="http://schemas.microsoft.com/office/drawing/2014/main" id="{5E208122-C8D1-FF46-9CDC-720512125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30563" y="3314948"/>
            <a:ext cx="634329" cy="321640"/>
          </a:xfrm>
          <a:prstGeom prst="rect">
            <a:avLst/>
          </a:prstGeom>
        </p:spPr>
      </p:pic>
      <p:pic>
        <p:nvPicPr>
          <p:cNvPr id="101" name="Picture 100">
            <a:extLst>
              <a:ext uri="{FF2B5EF4-FFF2-40B4-BE49-F238E27FC236}">
                <a16:creationId xmlns:a16="http://schemas.microsoft.com/office/drawing/2014/main" id="{8408E5CA-E767-A345-BC4F-F68236C4B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1283" y="4390184"/>
            <a:ext cx="187206" cy="164932"/>
          </a:xfrm>
          <a:prstGeom prst="rect">
            <a:avLst/>
          </a:prstGeom>
        </p:spPr>
      </p:pic>
      <p:sp>
        <p:nvSpPr>
          <p:cNvPr id="102" name="TextBox 101">
            <a:extLst>
              <a:ext uri="{FF2B5EF4-FFF2-40B4-BE49-F238E27FC236}">
                <a16:creationId xmlns:a16="http://schemas.microsoft.com/office/drawing/2014/main" id="{DA4AFAC4-68B5-BC48-93E3-FC40BA4E5BEB}"/>
              </a:ext>
            </a:extLst>
          </p:cNvPr>
          <p:cNvSpPr txBox="1"/>
          <p:nvPr/>
        </p:nvSpPr>
        <p:spPr>
          <a:xfrm>
            <a:off x="3807546" y="4650733"/>
            <a:ext cx="79783" cy="171670"/>
          </a:xfrm>
          <a:prstGeom prst="rect">
            <a:avLst/>
          </a:prstGeom>
          <a:noFill/>
        </p:spPr>
        <p:txBody>
          <a:bodyPr wrap="none" rtlCol="0">
            <a:spAutoFit/>
          </a:bodyPr>
          <a:lstStyle/>
          <a:p>
            <a:endParaRPr lang="en-US" dirty="0"/>
          </a:p>
        </p:txBody>
      </p:sp>
      <p:pic>
        <p:nvPicPr>
          <p:cNvPr id="103" name="Picture 102">
            <a:extLst>
              <a:ext uri="{FF2B5EF4-FFF2-40B4-BE49-F238E27FC236}">
                <a16:creationId xmlns:a16="http://schemas.microsoft.com/office/drawing/2014/main" id="{7ADC3612-34A8-1B40-9AAC-F3A3398A2C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0034" y="4180948"/>
            <a:ext cx="187206" cy="164932"/>
          </a:xfrm>
          <a:prstGeom prst="rect">
            <a:avLst/>
          </a:prstGeom>
        </p:spPr>
      </p:pic>
      <p:pic>
        <p:nvPicPr>
          <p:cNvPr id="104" name="Picture 103">
            <a:extLst>
              <a:ext uri="{FF2B5EF4-FFF2-40B4-BE49-F238E27FC236}">
                <a16:creationId xmlns:a16="http://schemas.microsoft.com/office/drawing/2014/main" id="{00616FB8-270A-2E4B-9D55-434B3D6AC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3530" y="4428122"/>
            <a:ext cx="187206" cy="164932"/>
          </a:xfrm>
          <a:prstGeom prst="rect">
            <a:avLst/>
          </a:prstGeom>
        </p:spPr>
      </p:pic>
      <p:pic>
        <p:nvPicPr>
          <p:cNvPr id="105" name="Picture 104">
            <a:extLst>
              <a:ext uri="{FF2B5EF4-FFF2-40B4-BE49-F238E27FC236}">
                <a16:creationId xmlns:a16="http://schemas.microsoft.com/office/drawing/2014/main" id="{5743A2FB-AB45-C949-8480-4B609F9F9B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382" y="4423904"/>
            <a:ext cx="187206" cy="165493"/>
          </a:xfrm>
          <a:prstGeom prst="rect">
            <a:avLst/>
          </a:prstGeom>
        </p:spPr>
      </p:pic>
      <p:pic>
        <p:nvPicPr>
          <p:cNvPr id="106" name="Picture 105">
            <a:extLst>
              <a:ext uri="{FF2B5EF4-FFF2-40B4-BE49-F238E27FC236}">
                <a16:creationId xmlns:a16="http://schemas.microsoft.com/office/drawing/2014/main" id="{FE231822-1FA8-BF4E-ABC9-351AB2A722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6335" y="4911275"/>
            <a:ext cx="614913" cy="294320"/>
          </a:xfrm>
          <a:prstGeom prst="rect">
            <a:avLst/>
          </a:prstGeom>
        </p:spPr>
      </p:pic>
      <p:pic>
        <p:nvPicPr>
          <p:cNvPr id="107" name="Picture 4">
            <a:extLst>
              <a:ext uri="{FF2B5EF4-FFF2-40B4-BE49-F238E27FC236}">
                <a16:creationId xmlns:a16="http://schemas.microsoft.com/office/drawing/2014/main" id="{0545E5E7-72A0-2541-85E2-3FBE9E8889F2}"/>
              </a:ext>
            </a:extLst>
          </p:cNvPr>
          <p:cNvPicPr>
            <a:picLocks noChangeAspect="1" noChangeArrowheads="1"/>
          </p:cNvPicPr>
          <p:nvPr/>
        </p:nvPicPr>
        <p:blipFill>
          <a:blip r:embed="rId6"/>
          <a:srcRect/>
          <a:stretch/>
        </p:blipFill>
        <p:spPr bwMode="auto">
          <a:xfrm>
            <a:off x="700080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73BDFA27-0C17-F64D-9FBA-A931CC9C19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7507" y="4100175"/>
            <a:ext cx="187206" cy="165493"/>
          </a:xfrm>
          <a:prstGeom prst="rect">
            <a:avLst/>
          </a:prstGeom>
        </p:spPr>
      </p:pic>
      <p:pic>
        <p:nvPicPr>
          <p:cNvPr id="109" name="Picture 108">
            <a:extLst>
              <a:ext uri="{FF2B5EF4-FFF2-40B4-BE49-F238E27FC236}">
                <a16:creationId xmlns:a16="http://schemas.microsoft.com/office/drawing/2014/main" id="{7B3BEDAE-F77C-D344-9AE8-A5661D920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1939" y="4391186"/>
            <a:ext cx="187206" cy="165493"/>
          </a:xfrm>
          <a:prstGeom prst="rect">
            <a:avLst/>
          </a:prstGeom>
        </p:spPr>
      </p:pic>
      <p:sp>
        <p:nvSpPr>
          <p:cNvPr id="112" name="TextBox 111">
            <a:extLst>
              <a:ext uri="{FF2B5EF4-FFF2-40B4-BE49-F238E27FC236}">
                <a16:creationId xmlns:a16="http://schemas.microsoft.com/office/drawing/2014/main" id="{1FA46606-9D3B-9B41-B542-C7959CB24A14}"/>
              </a:ext>
            </a:extLst>
          </p:cNvPr>
          <p:cNvSpPr txBox="1"/>
          <p:nvPr/>
        </p:nvSpPr>
        <p:spPr>
          <a:xfrm>
            <a:off x="6275295" y="3977001"/>
            <a:ext cx="184731" cy="369332"/>
          </a:xfrm>
          <a:prstGeom prst="rect">
            <a:avLst/>
          </a:prstGeom>
          <a:noFill/>
        </p:spPr>
        <p:txBody>
          <a:bodyPr wrap="none" rtlCol="0">
            <a:spAutoFit/>
          </a:bodyPr>
          <a:lstStyle/>
          <a:p>
            <a:endParaRPr lang="en-US" dirty="0"/>
          </a:p>
        </p:txBody>
      </p:sp>
      <p:pic>
        <p:nvPicPr>
          <p:cNvPr id="114" name="Picture 113">
            <a:extLst>
              <a:ext uri="{FF2B5EF4-FFF2-40B4-BE49-F238E27FC236}">
                <a16:creationId xmlns:a16="http://schemas.microsoft.com/office/drawing/2014/main" id="{20911C54-0971-C149-B4BE-33673CDFF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115" name="Picture 114">
            <a:extLst>
              <a:ext uri="{FF2B5EF4-FFF2-40B4-BE49-F238E27FC236}">
                <a16:creationId xmlns:a16="http://schemas.microsoft.com/office/drawing/2014/main" id="{CD6AFB27-CAA8-EC4A-A303-FA840ABEB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6879" y="3920750"/>
            <a:ext cx="187206" cy="165493"/>
          </a:xfrm>
          <a:prstGeom prst="rect">
            <a:avLst/>
          </a:prstGeom>
        </p:spPr>
      </p:pic>
      <p:pic>
        <p:nvPicPr>
          <p:cNvPr id="116" name="Picture 115">
            <a:extLst>
              <a:ext uri="{FF2B5EF4-FFF2-40B4-BE49-F238E27FC236}">
                <a16:creationId xmlns:a16="http://schemas.microsoft.com/office/drawing/2014/main" id="{C0CB9E00-DD6F-ED48-866A-0245D33854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5357" y="3872967"/>
            <a:ext cx="187206" cy="165493"/>
          </a:xfrm>
          <a:prstGeom prst="rect">
            <a:avLst/>
          </a:prstGeom>
        </p:spPr>
      </p:pic>
      <p:pic>
        <p:nvPicPr>
          <p:cNvPr id="117" name="Picture 116">
            <a:extLst>
              <a:ext uri="{FF2B5EF4-FFF2-40B4-BE49-F238E27FC236}">
                <a16:creationId xmlns:a16="http://schemas.microsoft.com/office/drawing/2014/main" id="{7633906E-1619-6349-9D6D-366621EA0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3024" y="3826766"/>
            <a:ext cx="187206" cy="165493"/>
          </a:xfrm>
          <a:prstGeom prst="rect">
            <a:avLst/>
          </a:prstGeom>
        </p:spPr>
      </p:pic>
      <p:pic>
        <p:nvPicPr>
          <p:cNvPr id="118" name="Picture 117">
            <a:extLst>
              <a:ext uri="{FF2B5EF4-FFF2-40B4-BE49-F238E27FC236}">
                <a16:creationId xmlns:a16="http://schemas.microsoft.com/office/drawing/2014/main" id="{D1E996D5-2B4E-E64A-9A37-E826BEDD41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3276" y="3630210"/>
            <a:ext cx="187206" cy="165493"/>
          </a:xfrm>
          <a:prstGeom prst="rect">
            <a:avLst/>
          </a:prstGeom>
        </p:spPr>
      </p:pic>
      <p:pic>
        <p:nvPicPr>
          <p:cNvPr id="119" name="Picture 118">
            <a:extLst>
              <a:ext uri="{FF2B5EF4-FFF2-40B4-BE49-F238E27FC236}">
                <a16:creationId xmlns:a16="http://schemas.microsoft.com/office/drawing/2014/main" id="{CEF2B3AE-2D7B-7A4B-A6F6-D1DD412573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6057" y="3613250"/>
            <a:ext cx="187206" cy="165493"/>
          </a:xfrm>
          <a:prstGeom prst="rect">
            <a:avLst/>
          </a:prstGeom>
        </p:spPr>
      </p:pic>
      <p:pic>
        <p:nvPicPr>
          <p:cNvPr id="120" name="Picture 119">
            <a:extLst>
              <a:ext uri="{FF2B5EF4-FFF2-40B4-BE49-F238E27FC236}">
                <a16:creationId xmlns:a16="http://schemas.microsoft.com/office/drawing/2014/main" id="{C4C63B02-59F2-764E-9BB1-25B75249EF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6720" y="3461432"/>
            <a:ext cx="187206" cy="165493"/>
          </a:xfrm>
          <a:prstGeom prst="rect">
            <a:avLst/>
          </a:prstGeom>
        </p:spPr>
      </p:pic>
      <p:pic>
        <p:nvPicPr>
          <p:cNvPr id="121" name="Picture 120">
            <a:extLst>
              <a:ext uri="{FF2B5EF4-FFF2-40B4-BE49-F238E27FC236}">
                <a16:creationId xmlns:a16="http://schemas.microsoft.com/office/drawing/2014/main" id="{A28B9272-76C8-E149-BB1B-D4F0602782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697" y="3368731"/>
            <a:ext cx="187206" cy="165493"/>
          </a:xfrm>
          <a:prstGeom prst="rect">
            <a:avLst/>
          </a:prstGeom>
        </p:spPr>
      </p:pic>
      <p:pic>
        <p:nvPicPr>
          <p:cNvPr id="122" name="Picture 121">
            <a:extLst>
              <a:ext uri="{FF2B5EF4-FFF2-40B4-BE49-F238E27FC236}">
                <a16:creationId xmlns:a16="http://schemas.microsoft.com/office/drawing/2014/main" id="{8AFD8CA8-D456-124B-B3E6-7FA53B3C06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9510" y="4419535"/>
            <a:ext cx="187206" cy="165493"/>
          </a:xfrm>
          <a:prstGeom prst="rect">
            <a:avLst/>
          </a:prstGeom>
        </p:spPr>
      </p:pic>
      <p:pic>
        <p:nvPicPr>
          <p:cNvPr id="58" name="Picture 57">
            <a:extLst>
              <a:ext uri="{FF2B5EF4-FFF2-40B4-BE49-F238E27FC236}">
                <a16:creationId xmlns:a16="http://schemas.microsoft.com/office/drawing/2014/main" id="{F2563A90-54CE-724F-BDA4-0D05F7F9BE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6781" y="3680892"/>
            <a:ext cx="634329" cy="321640"/>
          </a:xfrm>
          <a:prstGeom prst="rect">
            <a:avLst/>
          </a:prstGeom>
        </p:spPr>
      </p:pic>
      <p:pic>
        <p:nvPicPr>
          <p:cNvPr id="2" name="Picture 1">
            <a:extLst>
              <a:ext uri="{FF2B5EF4-FFF2-40B4-BE49-F238E27FC236}">
                <a16:creationId xmlns:a16="http://schemas.microsoft.com/office/drawing/2014/main" id="{EA62EC98-A9CA-064F-8139-345A0446F8AF}"/>
              </a:ext>
            </a:extLst>
          </p:cNvPr>
          <p:cNvPicPr>
            <a:picLocks noChangeAspect="1"/>
          </p:cNvPicPr>
          <p:nvPr/>
        </p:nvPicPr>
        <p:blipFill>
          <a:blip r:embed="rId7"/>
          <a:stretch>
            <a:fillRect/>
          </a:stretch>
        </p:blipFill>
        <p:spPr>
          <a:xfrm>
            <a:off x="3363413" y="6099923"/>
            <a:ext cx="5359400" cy="444500"/>
          </a:xfrm>
          <a:prstGeom prst="rect">
            <a:avLst/>
          </a:prstGeom>
        </p:spPr>
      </p:pic>
    </p:spTree>
    <p:extLst>
      <p:ext uri="{BB962C8B-B14F-4D97-AF65-F5344CB8AC3E}">
        <p14:creationId xmlns:p14="http://schemas.microsoft.com/office/powerpoint/2010/main" val="3127809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Or, compensation may have broken down.</a:t>
            </a:r>
          </a:p>
        </p:txBody>
      </p:sp>
      <p:grpSp>
        <p:nvGrpSpPr>
          <p:cNvPr id="3" name="Group 2">
            <a:extLst>
              <a:ext uri="{FF2B5EF4-FFF2-40B4-BE49-F238E27FC236}">
                <a16:creationId xmlns:a16="http://schemas.microsoft.com/office/drawing/2014/main" id="{D2EF5CD8-3AA4-D040-9CAC-2A02C1C63833}"/>
              </a:ext>
            </a:extLst>
          </p:cNvPr>
          <p:cNvGrpSpPr/>
          <p:nvPr/>
        </p:nvGrpSpPr>
        <p:grpSpPr>
          <a:xfrm>
            <a:off x="3371346" y="2480258"/>
            <a:ext cx="5449308" cy="2824594"/>
            <a:chOff x="6495615" y="2447728"/>
            <a:chExt cx="5449308" cy="2824594"/>
          </a:xfrm>
        </p:grpSpPr>
        <p:sp>
          <p:nvSpPr>
            <p:cNvPr id="48" name="TextBox 47">
              <a:extLst>
                <a:ext uri="{FF2B5EF4-FFF2-40B4-BE49-F238E27FC236}">
                  <a16:creationId xmlns:a16="http://schemas.microsoft.com/office/drawing/2014/main" id="{5C4FB44C-74F9-6D44-9F08-6A4E63C93AFC}"/>
                </a:ext>
              </a:extLst>
            </p:cNvPr>
            <p:cNvSpPr txBox="1"/>
            <p:nvPr/>
          </p:nvSpPr>
          <p:spPr>
            <a:xfrm>
              <a:off x="7465146" y="2447728"/>
              <a:ext cx="3693575" cy="523220"/>
            </a:xfrm>
            <a:prstGeom prst="rect">
              <a:avLst/>
            </a:prstGeom>
            <a:noFill/>
          </p:spPr>
          <p:txBody>
            <a:bodyPr wrap="none" rtlCol="0">
              <a:spAutoFit/>
            </a:bodyPr>
            <a:lstStyle/>
            <a:p>
              <a:r>
                <a:rPr lang="en-US" sz="2800" dirty="0"/>
                <a:t>Hypothetical 2010-2020</a:t>
              </a:r>
            </a:p>
          </p:txBody>
        </p:sp>
        <p:sp>
          <p:nvSpPr>
            <p:cNvPr id="49" name="Rectangle 48">
              <a:extLst>
                <a:ext uri="{FF2B5EF4-FFF2-40B4-BE49-F238E27FC236}">
                  <a16:creationId xmlns:a16="http://schemas.microsoft.com/office/drawing/2014/main" id="{7994913E-A8D0-D341-AAEB-7EFC425F4CF2}"/>
                </a:ext>
              </a:extLst>
            </p:cNvPr>
            <p:cNvSpPr/>
            <p:nvPr/>
          </p:nvSpPr>
          <p:spPr>
            <a:xfrm>
              <a:off x="8389013" y="315768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6BC174AD-1E40-6B49-B202-54FDB22915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523" y="4930377"/>
              <a:ext cx="614913" cy="294320"/>
            </a:xfrm>
            <a:prstGeom prst="rect">
              <a:avLst/>
            </a:prstGeom>
          </p:spPr>
        </p:pic>
        <p:sp>
          <p:nvSpPr>
            <p:cNvPr id="54" name="&quot;No&quot; Symbol 53">
              <a:extLst>
                <a:ext uri="{FF2B5EF4-FFF2-40B4-BE49-F238E27FC236}">
                  <a16:creationId xmlns:a16="http://schemas.microsoft.com/office/drawing/2014/main" id="{CE88E0CC-93F3-D048-AC99-B1187D59002F}"/>
                </a:ext>
              </a:extLst>
            </p:cNvPr>
            <p:cNvSpPr/>
            <p:nvPr/>
          </p:nvSpPr>
          <p:spPr>
            <a:xfrm>
              <a:off x="8929522" y="487602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a:extLst>
                <a:ext uri="{FF2B5EF4-FFF2-40B4-BE49-F238E27FC236}">
                  <a16:creationId xmlns:a16="http://schemas.microsoft.com/office/drawing/2014/main" id="{2D0342AB-0DBA-5546-BCF9-DC656490089B}"/>
                </a:ext>
              </a:extLst>
            </p:cNvPr>
            <p:cNvSpPr txBox="1"/>
            <p:nvPr/>
          </p:nvSpPr>
          <p:spPr>
            <a:xfrm>
              <a:off x="9070126" y="4186986"/>
              <a:ext cx="79783" cy="171670"/>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85C57E26-442B-B445-9F6D-276E66A76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6456" y="4088650"/>
              <a:ext cx="187206" cy="165493"/>
            </a:xfrm>
            <a:prstGeom prst="rect">
              <a:avLst/>
            </a:prstGeom>
          </p:spPr>
        </p:pic>
        <p:pic>
          <p:nvPicPr>
            <p:cNvPr id="58" name="Picture 57">
              <a:extLst>
                <a:ext uri="{FF2B5EF4-FFF2-40B4-BE49-F238E27FC236}">
                  <a16:creationId xmlns:a16="http://schemas.microsoft.com/office/drawing/2014/main" id="{EE0FF71E-0CB5-E84C-ABD2-323E0023D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48900" y="4341793"/>
              <a:ext cx="187206" cy="165493"/>
            </a:xfrm>
            <a:prstGeom prst="rect">
              <a:avLst/>
            </a:prstGeom>
          </p:spPr>
        </p:pic>
        <p:pic>
          <p:nvPicPr>
            <p:cNvPr id="59" name="Picture 58">
              <a:extLst>
                <a:ext uri="{FF2B5EF4-FFF2-40B4-BE49-F238E27FC236}">
                  <a16:creationId xmlns:a16="http://schemas.microsoft.com/office/drawing/2014/main" id="{07082978-1A19-F242-AACE-B3CF8A2212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971" y="4253583"/>
              <a:ext cx="187206" cy="165493"/>
            </a:xfrm>
            <a:prstGeom prst="rect">
              <a:avLst/>
            </a:prstGeom>
          </p:spPr>
        </p:pic>
        <p:sp>
          <p:nvSpPr>
            <p:cNvPr id="61" name="Rectangle 60">
              <a:extLst>
                <a:ext uri="{FF2B5EF4-FFF2-40B4-BE49-F238E27FC236}">
                  <a16:creationId xmlns:a16="http://schemas.microsoft.com/office/drawing/2014/main" id="{51E7785F-211B-F04A-83E2-A00E6B2AD6CB}"/>
                </a:ext>
              </a:extLst>
            </p:cNvPr>
            <p:cNvSpPr/>
            <p:nvPr/>
          </p:nvSpPr>
          <p:spPr>
            <a:xfrm>
              <a:off x="6495615" y="314683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B401AE75-CBAE-944C-8DCE-02F469CA4A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96124" y="3199540"/>
              <a:ext cx="634329" cy="321640"/>
            </a:xfrm>
            <a:prstGeom prst="rect">
              <a:avLst/>
            </a:prstGeom>
          </p:spPr>
        </p:pic>
        <p:pic>
          <p:nvPicPr>
            <p:cNvPr id="64" name="Picture 63">
              <a:extLst>
                <a:ext uri="{FF2B5EF4-FFF2-40B4-BE49-F238E27FC236}">
                  <a16:creationId xmlns:a16="http://schemas.microsoft.com/office/drawing/2014/main" id="{6AF09D76-F04A-7D4E-B934-8F6C35CBBE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0962" y="3282418"/>
              <a:ext cx="634329" cy="321640"/>
            </a:xfrm>
            <a:prstGeom prst="rect">
              <a:avLst/>
            </a:prstGeom>
          </p:spPr>
        </p:pic>
        <p:pic>
          <p:nvPicPr>
            <p:cNvPr id="66" name="Picture 65">
              <a:extLst>
                <a:ext uri="{FF2B5EF4-FFF2-40B4-BE49-F238E27FC236}">
                  <a16:creationId xmlns:a16="http://schemas.microsoft.com/office/drawing/2014/main" id="{D512B2E5-7219-D248-A545-D5612631D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1682" y="4357654"/>
              <a:ext cx="187206" cy="164932"/>
            </a:xfrm>
            <a:prstGeom prst="rect">
              <a:avLst/>
            </a:prstGeom>
          </p:spPr>
        </p:pic>
        <p:sp>
          <p:nvSpPr>
            <p:cNvPr id="67" name="TextBox 66">
              <a:extLst>
                <a:ext uri="{FF2B5EF4-FFF2-40B4-BE49-F238E27FC236}">
                  <a16:creationId xmlns:a16="http://schemas.microsoft.com/office/drawing/2014/main" id="{31ACF209-8A1D-9744-8301-40E1D02CA768}"/>
                </a:ext>
              </a:extLst>
            </p:cNvPr>
            <p:cNvSpPr txBox="1"/>
            <p:nvPr/>
          </p:nvSpPr>
          <p:spPr>
            <a:xfrm>
              <a:off x="7007945" y="4618203"/>
              <a:ext cx="79783" cy="171670"/>
            </a:xfrm>
            <a:prstGeom prst="rect">
              <a:avLst/>
            </a:prstGeom>
            <a:noFill/>
          </p:spPr>
          <p:txBody>
            <a:bodyPr wrap="none" rtlCol="0">
              <a:spAutoFit/>
            </a:bodyPr>
            <a:lstStyle/>
            <a:p>
              <a:endParaRPr lang="en-US" dirty="0"/>
            </a:p>
          </p:txBody>
        </p:sp>
        <p:pic>
          <p:nvPicPr>
            <p:cNvPr id="68" name="Picture 67">
              <a:extLst>
                <a:ext uri="{FF2B5EF4-FFF2-40B4-BE49-F238E27FC236}">
                  <a16:creationId xmlns:a16="http://schemas.microsoft.com/office/drawing/2014/main" id="{25E291C7-E715-BA4D-94EE-C52B87414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433" y="4148418"/>
              <a:ext cx="187206" cy="164932"/>
            </a:xfrm>
            <a:prstGeom prst="rect">
              <a:avLst/>
            </a:prstGeom>
          </p:spPr>
        </p:pic>
        <p:pic>
          <p:nvPicPr>
            <p:cNvPr id="69" name="Picture 68">
              <a:extLst>
                <a:ext uri="{FF2B5EF4-FFF2-40B4-BE49-F238E27FC236}">
                  <a16:creationId xmlns:a16="http://schemas.microsoft.com/office/drawing/2014/main" id="{290DAC7D-2CCE-4B45-9092-AC4F81AADA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93929" y="4395592"/>
              <a:ext cx="187206" cy="164932"/>
            </a:xfrm>
            <a:prstGeom prst="rect">
              <a:avLst/>
            </a:prstGeom>
          </p:spPr>
        </p:pic>
        <p:pic>
          <p:nvPicPr>
            <p:cNvPr id="70" name="Picture 69">
              <a:extLst>
                <a:ext uri="{FF2B5EF4-FFF2-40B4-BE49-F238E27FC236}">
                  <a16:creationId xmlns:a16="http://schemas.microsoft.com/office/drawing/2014/main" id="{A481EE12-6206-CD44-96D8-3C32EC623D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2781" y="4391374"/>
              <a:ext cx="187206" cy="165493"/>
            </a:xfrm>
            <a:prstGeom prst="rect">
              <a:avLst/>
            </a:prstGeom>
          </p:spPr>
        </p:pic>
        <p:pic>
          <p:nvPicPr>
            <p:cNvPr id="71" name="Picture 70">
              <a:extLst>
                <a:ext uri="{FF2B5EF4-FFF2-40B4-BE49-F238E27FC236}">
                  <a16:creationId xmlns:a16="http://schemas.microsoft.com/office/drawing/2014/main" id="{EF064A8F-E29A-5C4D-9D23-882FF91FA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6734" y="4878745"/>
              <a:ext cx="614913" cy="294320"/>
            </a:xfrm>
            <a:prstGeom prst="rect">
              <a:avLst/>
            </a:prstGeom>
          </p:spPr>
        </p:pic>
        <p:pic>
          <p:nvPicPr>
            <p:cNvPr id="72" name="Picture 4">
              <a:extLst>
                <a:ext uri="{FF2B5EF4-FFF2-40B4-BE49-F238E27FC236}">
                  <a16:creationId xmlns:a16="http://schemas.microsoft.com/office/drawing/2014/main" id="{93A41FA1-7183-2040-B6D4-2ED98F81C10B}"/>
                </a:ext>
              </a:extLst>
            </p:cNvPr>
            <p:cNvPicPr>
              <a:picLocks noChangeAspect="1" noChangeArrowheads="1"/>
            </p:cNvPicPr>
            <p:nvPr/>
          </p:nvPicPr>
          <p:blipFill>
            <a:blip r:embed="rId6"/>
            <a:srcRect/>
            <a:stretch/>
          </p:blipFill>
          <p:spPr bwMode="auto">
            <a:xfrm>
              <a:off x="10201201" y="313230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04585984-C8EB-1C48-8C3A-626DEA0BA9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87906" y="4067645"/>
              <a:ext cx="187206" cy="165493"/>
            </a:xfrm>
            <a:prstGeom prst="rect">
              <a:avLst/>
            </a:prstGeom>
          </p:spPr>
        </p:pic>
        <p:pic>
          <p:nvPicPr>
            <p:cNvPr id="74" name="Picture 73">
              <a:extLst>
                <a:ext uri="{FF2B5EF4-FFF2-40B4-BE49-F238E27FC236}">
                  <a16:creationId xmlns:a16="http://schemas.microsoft.com/office/drawing/2014/main" id="{B3DBF8FB-8812-E54D-84AC-06B9F968AA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02338" y="4358656"/>
              <a:ext cx="187206" cy="165493"/>
            </a:xfrm>
            <a:prstGeom prst="rect">
              <a:avLst/>
            </a:prstGeom>
          </p:spPr>
        </p:pic>
        <p:sp>
          <p:nvSpPr>
            <p:cNvPr id="75" name="TextBox 74">
              <a:extLst>
                <a:ext uri="{FF2B5EF4-FFF2-40B4-BE49-F238E27FC236}">
                  <a16:creationId xmlns:a16="http://schemas.microsoft.com/office/drawing/2014/main" id="{E3AC9960-3E74-6345-A39D-E328E6221B2E}"/>
                </a:ext>
              </a:extLst>
            </p:cNvPr>
            <p:cNvSpPr txBox="1"/>
            <p:nvPr/>
          </p:nvSpPr>
          <p:spPr>
            <a:xfrm>
              <a:off x="9475694" y="3944471"/>
              <a:ext cx="184731" cy="369332"/>
            </a:xfrm>
            <a:prstGeom prst="rect">
              <a:avLst/>
            </a:prstGeom>
            <a:noFill/>
          </p:spPr>
          <p:txBody>
            <a:bodyPr wrap="none" rtlCol="0">
              <a:spAutoFit/>
            </a:bodyPr>
            <a:lstStyle/>
            <a:p>
              <a:endParaRPr lang="en-US" dirty="0"/>
            </a:p>
          </p:txBody>
        </p:sp>
      </p:grpSp>
      <p:pic>
        <p:nvPicPr>
          <p:cNvPr id="51" name="Picture 50">
            <a:extLst>
              <a:ext uri="{FF2B5EF4-FFF2-40B4-BE49-F238E27FC236}">
                <a16:creationId xmlns:a16="http://schemas.microsoft.com/office/drawing/2014/main" id="{D05B2B8E-70E4-164F-9895-D2F9E0ECA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6548" y="3716931"/>
            <a:ext cx="634329" cy="321640"/>
          </a:xfrm>
          <a:prstGeom prst="rect">
            <a:avLst/>
          </a:prstGeom>
        </p:spPr>
      </p:pic>
      <p:pic>
        <p:nvPicPr>
          <p:cNvPr id="5" name="Picture 4">
            <a:extLst>
              <a:ext uri="{FF2B5EF4-FFF2-40B4-BE49-F238E27FC236}">
                <a16:creationId xmlns:a16="http://schemas.microsoft.com/office/drawing/2014/main" id="{251FC320-A359-5345-8989-73C321BB4E1E}"/>
              </a:ext>
            </a:extLst>
          </p:cNvPr>
          <p:cNvPicPr>
            <a:picLocks noChangeAspect="1"/>
          </p:cNvPicPr>
          <p:nvPr/>
        </p:nvPicPr>
        <p:blipFill>
          <a:blip r:embed="rId7"/>
          <a:stretch>
            <a:fillRect/>
          </a:stretch>
        </p:blipFill>
        <p:spPr>
          <a:xfrm>
            <a:off x="3345940" y="6082771"/>
            <a:ext cx="5359400" cy="444500"/>
          </a:xfrm>
          <a:prstGeom prst="rect">
            <a:avLst/>
          </a:prstGeom>
        </p:spPr>
      </p:pic>
    </p:spTree>
    <p:extLst>
      <p:ext uri="{BB962C8B-B14F-4D97-AF65-F5344CB8AC3E}">
        <p14:creationId xmlns:p14="http://schemas.microsoft.com/office/powerpoint/2010/main" val="1151127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Compensation has declined with </a:t>
            </a:r>
            <a:r>
              <a:rPr lang="en-US" sz="2800" b="1" i="1" dirty="0"/>
              <a:t>C. </a:t>
            </a:r>
            <a:r>
              <a:rPr lang="en-US" sz="2800" b="1" i="1" dirty="0" err="1"/>
              <a:t>baileyi</a:t>
            </a:r>
            <a:r>
              <a:rPr lang="en-US" sz="2800" b="1" i="1" dirty="0"/>
              <a:t>.</a:t>
            </a:r>
            <a:endParaRPr lang="en-US" sz="2800" b="1" dirty="0"/>
          </a:p>
        </p:txBody>
      </p:sp>
      <p:sp>
        <p:nvSpPr>
          <p:cNvPr id="28" name="TextBox 27">
            <a:extLst>
              <a:ext uri="{FF2B5EF4-FFF2-40B4-BE49-F238E27FC236}">
                <a16:creationId xmlns:a16="http://schemas.microsoft.com/office/drawing/2014/main" id="{E87067BC-6F29-1041-A18E-4FE5C04916BD}"/>
              </a:ext>
            </a:extLst>
          </p:cNvPr>
          <p:cNvSpPr txBox="1"/>
          <p:nvPr/>
        </p:nvSpPr>
        <p:spPr>
          <a:xfrm>
            <a:off x="4340877" y="2480258"/>
            <a:ext cx="2791149" cy="523220"/>
          </a:xfrm>
          <a:prstGeom prst="rect">
            <a:avLst/>
          </a:prstGeom>
          <a:noFill/>
        </p:spPr>
        <p:txBody>
          <a:bodyPr wrap="none" rtlCol="0">
            <a:spAutoFit/>
          </a:bodyPr>
          <a:lstStyle/>
          <a:p>
            <a:r>
              <a:rPr lang="en-US" sz="2800" b="1" dirty="0"/>
              <a:t>Actual</a:t>
            </a:r>
            <a:r>
              <a:rPr lang="en-US" sz="2800" dirty="0"/>
              <a:t> 2010-2020</a:t>
            </a:r>
          </a:p>
        </p:txBody>
      </p:sp>
      <p:sp>
        <p:nvSpPr>
          <p:cNvPr id="29" name="Rectangle 28">
            <a:extLst>
              <a:ext uri="{FF2B5EF4-FFF2-40B4-BE49-F238E27FC236}">
                <a16:creationId xmlns:a16="http://schemas.microsoft.com/office/drawing/2014/main" id="{D454A72F-EF97-E343-8DEB-A3C1A55D7E62}"/>
              </a:ext>
            </a:extLst>
          </p:cNvPr>
          <p:cNvSpPr/>
          <p:nvPr/>
        </p:nvSpPr>
        <p:spPr>
          <a:xfrm>
            <a:off x="5264744" y="3190210"/>
            <a:ext cx="157345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FFB95CF-6CE4-FC49-9FE2-76E65F55A4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5254" y="4962907"/>
            <a:ext cx="614913" cy="294320"/>
          </a:xfrm>
          <a:prstGeom prst="rect">
            <a:avLst/>
          </a:prstGeom>
        </p:spPr>
      </p:pic>
      <p:sp>
        <p:nvSpPr>
          <p:cNvPr id="31" name="&quot;No&quot; Symbol 30">
            <a:extLst>
              <a:ext uri="{FF2B5EF4-FFF2-40B4-BE49-F238E27FC236}">
                <a16:creationId xmlns:a16="http://schemas.microsoft.com/office/drawing/2014/main" id="{96A407D2-D12C-CF4B-83C6-A7C442AF4616}"/>
              </a:ext>
            </a:extLst>
          </p:cNvPr>
          <p:cNvSpPr/>
          <p:nvPr/>
        </p:nvSpPr>
        <p:spPr>
          <a:xfrm>
            <a:off x="5805253" y="4908557"/>
            <a:ext cx="412469" cy="396295"/>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a:extLst>
              <a:ext uri="{FF2B5EF4-FFF2-40B4-BE49-F238E27FC236}">
                <a16:creationId xmlns:a16="http://schemas.microsoft.com/office/drawing/2014/main" id="{8C37D801-66C9-0D4D-8C71-3F4EF8BEB9CA}"/>
              </a:ext>
            </a:extLst>
          </p:cNvPr>
          <p:cNvSpPr txBox="1"/>
          <p:nvPr/>
        </p:nvSpPr>
        <p:spPr>
          <a:xfrm>
            <a:off x="5945857" y="4219516"/>
            <a:ext cx="79783" cy="171670"/>
          </a:xfrm>
          <a:prstGeom prst="rect">
            <a:avLst/>
          </a:prstGeom>
          <a:noFill/>
        </p:spPr>
        <p:txBody>
          <a:bodyPr wrap="none" rtlCol="0">
            <a:spAutoFit/>
          </a:bodyPr>
          <a:lstStyle/>
          <a:p>
            <a:endParaRPr lang="en-US" dirty="0"/>
          </a:p>
        </p:txBody>
      </p:sp>
      <p:pic>
        <p:nvPicPr>
          <p:cNvPr id="33" name="Picture 32">
            <a:extLst>
              <a:ext uri="{FF2B5EF4-FFF2-40B4-BE49-F238E27FC236}">
                <a16:creationId xmlns:a16="http://schemas.microsoft.com/office/drawing/2014/main" id="{4CE2859B-1EFE-1848-9732-FA68E1FA23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2187" y="4121180"/>
            <a:ext cx="187206" cy="165493"/>
          </a:xfrm>
          <a:prstGeom prst="rect">
            <a:avLst/>
          </a:prstGeom>
        </p:spPr>
      </p:pic>
      <p:pic>
        <p:nvPicPr>
          <p:cNvPr id="34" name="Picture 33">
            <a:extLst>
              <a:ext uri="{FF2B5EF4-FFF2-40B4-BE49-F238E27FC236}">
                <a16:creationId xmlns:a16="http://schemas.microsoft.com/office/drawing/2014/main" id="{CA3A9E3B-8BAE-8D4D-850A-4CB730C84A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4631" y="4374323"/>
            <a:ext cx="187206" cy="165493"/>
          </a:xfrm>
          <a:prstGeom prst="rect">
            <a:avLst/>
          </a:prstGeom>
        </p:spPr>
      </p:pic>
      <p:pic>
        <p:nvPicPr>
          <p:cNvPr id="35" name="Picture 34">
            <a:extLst>
              <a:ext uri="{FF2B5EF4-FFF2-40B4-BE49-F238E27FC236}">
                <a16:creationId xmlns:a16="http://schemas.microsoft.com/office/drawing/2014/main" id="{CC03536E-77B1-D743-A592-6EA95319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5702" y="4286113"/>
            <a:ext cx="187206" cy="165493"/>
          </a:xfrm>
          <a:prstGeom prst="rect">
            <a:avLst/>
          </a:prstGeom>
        </p:spPr>
      </p:pic>
      <p:sp>
        <p:nvSpPr>
          <p:cNvPr id="36" name="Rectangle 35">
            <a:extLst>
              <a:ext uri="{FF2B5EF4-FFF2-40B4-BE49-F238E27FC236}">
                <a16:creationId xmlns:a16="http://schemas.microsoft.com/office/drawing/2014/main" id="{3DFDA13D-1C7C-514A-A1AD-1FBB5D47CB7C}"/>
              </a:ext>
            </a:extLst>
          </p:cNvPr>
          <p:cNvSpPr/>
          <p:nvPr/>
        </p:nvSpPr>
        <p:spPr>
          <a:xfrm>
            <a:off x="3371346" y="3179361"/>
            <a:ext cx="1673968" cy="1632193"/>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51AC88B4-8D64-2D4E-9B0C-4B61E52705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71855" y="3232070"/>
            <a:ext cx="634329" cy="321640"/>
          </a:xfrm>
          <a:prstGeom prst="rect">
            <a:avLst/>
          </a:prstGeom>
        </p:spPr>
      </p:pic>
      <p:pic>
        <p:nvPicPr>
          <p:cNvPr id="38" name="Picture 37">
            <a:extLst>
              <a:ext uri="{FF2B5EF4-FFF2-40B4-BE49-F238E27FC236}">
                <a16:creationId xmlns:a16="http://schemas.microsoft.com/office/drawing/2014/main" id="{05825748-30EB-DE4C-AABF-87CDDAF3C0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6693" y="3314948"/>
            <a:ext cx="634329" cy="321640"/>
          </a:xfrm>
          <a:prstGeom prst="rect">
            <a:avLst/>
          </a:prstGeom>
        </p:spPr>
      </p:pic>
      <p:pic>
        <p:nvPicPr>
          <p:cNvPr id="39" name="Picture 38">
            <a:extLst>
              <a:ext uri="{FF2B5EF4-FFF2-40B4-BE49-F238E27FC236}">
                <a16:creationId xmlns:a16="http://schemas.microsoft.com/office/drawing/2014/main" id="{7B1784AE-48BF-434D-9837-930852AF97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7413" y="4390184"/>
            <a:ext cx="187206" cy="164932"/>
          </a:xfrm>
          <a:prstGeom prst="rect">
            <a:avLst/>
          </a:prstGeom>
        </p:spPr>
      </p:pic>
      <p:sp>
        <p:nvSpPr>
          <p:cNvPr id="40" name="TextBox 39">
            <a:extLst>
              <a:ext uri="{FF2B5EF4-FFF2-40B4-BE49-F238E27FC236}">
                <a16:creationId xmlns:a16="http://schemas.microsoft.com/office/drawing/2014/main" id="{7675E59F-1E50-D648-BC11-7BFA29C4DE01}"/>
              </a:ext>
            </a:extLst>
          </p:cNvPr>
          <p:cNvSpPr txBox="1"/>
          <p:nvPr/>
        </p:nvSpPr>
        <p:spPr>
          <a:xfrm>
            <a:off x="3883676" y="4650733"/>
            <a:ext cx="79783" cy="171670"/>
          </a:xfrm>
          <a:prstGeom prst="rect">
            <a:avLst/>
          </a:prstGeom>
          <a:noFill/>
        </p:spPr>
        <p:txBody>
          <a:bodyPr wrap="none" rtlCol="0">
            <a:spAutoFit/>
          </a:bodyPr>
          <a:lstStyle/>
          <a:p>
            <a:endParaRPr lang="en-US" dirty="0"/>
          </a:p>
        </p:txBody>
      </p:sp>
      <p:pic>
        <p:nvPicPr>
          <p:cNvPr id="41" name="Picture 40">
            <a:extLst>
              <a:ext uri="{FF2B5EF4-FFF2-40B4-BE49-F238E27FC236}">
                <a16:creationId xmlns:a16="http://schemas.microsoft.com/office/drawing/2014/main" id="{AD6CF9DA-352D-5D40-A3D8-CD4D46356E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6164" y="4180948"/>
            <a:ext cx="187206" cy="164932"/>
          </a:xfrm>
          <a:prstGeom prst="rect">
            <a:avLst/>
          </a:prstGeom>
        </p:spPr>
      </p:pic>
      <p:pic>
        <p:nvPicPr>
          <p:cNvPr id="42" name="Picture 41">
            <a:extLst>
              <a:ext uri="{FF2B5EF4-FFF2-40B4-BE49-F238E27FC236}">
                <a16:creationId xmlns:a16="http://schemas.microsoft.com/office/drawing/2014/main" id="{ACC3CFAC-2E62-0F4B-9722-AD178DEA44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9660" y="4428122"/>
            <a:ext cx="187206" cy="164932"/>
          </a:xfrm>
          <a:prstGeom prst="rect">
            <a:avLst/>
          </a:prstGeom>
        </p:spPr>
      </p:pic>
      <p:pic>
        <p:nvPicPr>
          <p:cNvPr id="43" name="Picture 42">
            <a:extLst>
              <a:ext uri="{FF2B5EF4-FFF2-40B4-BE49-F238E27FC236}">
                <a16:creationId xmlns:a16="http://schemas.microsoft.com/office/drawing/2014/main" id="{6B5F4B12-C9CE-2449-8122-1A1B9C0A70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8512" y="4423904"/>
            <a:ext cx="187206" cy="165493"/>
          </a:xfrm>
          <a:prstGeom prst="rect">
            <a:avLst/>
          </a:prstGeom>
        </p:spPr>
      </p:pic>
      <p:pic>
        <p:nvPicPr>
          <p:cNvPr id="44" name="Picture 43">
            <a:extLst>
              <a:ext uri="{FF2B5EF4-FFF2-40B4-BE49-F238E27FC236}">
                <a16:creationId xmlns:a16="http://schemas.microsoft.com/office/drawing/2014/main" id="{70CB3E3D-3A88-1D42-B6C6-E1AC060A26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2465" y="4911275"/>
            <a:ext cx="614913" cy="294320"/>
          </a:xfrm>
          <a:prstGeom prst="rect">
            <a:avLst/>
          </a:prstGeom>
        </p:spPr>
      </p:pic>
      <p:pic>
        <p:nvPicPr>
          <p:cNvPr id="45" name="Picture 4">
            <a:extLst>
              <a:ext uri="{FF2B5EF4-FFF2-40B4-BE49-F238E27FC236}">
                <a16:creationId xmlns:a16="http://schemas.microsoft.com/office/drawing/2014/main" id="{4C942A94-BCA4-1541-846C-082484E4CA2C}"/>
              </a:ext>
            </a:extLst>
          </p:cNvPr>
          <p:cNvPicPr>
            <a:picLocks noChangeAspect="1" noChangeArrowheads="1"/>
          </p:cNvPicPr>
          <p:nvPr/>
        </p:nvPicPr>
        <p:blipFill>
          <a:blip r:embed="rId6"/>
          <a:srcRect/>
          <a:stretch/>
        </p:blipFill>
        <p:spPr bwMode="auto">
          <a:xfrm>
            <a:off x="7076932" y="3164835"/>
            <a:ext cx="1743722" cy="17437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3D7E72E1-4F59-6C44-AF64-F6EF0543F6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3637" y="4100175"/>
            <a:ext cx="187206" cy="165493"/>
          </a:xfrm>
          <a:prstGeom prst="rect">
            <a:avLst/>
          </a:prstGeom>
        </p:spPr>
      </p:pic>
      <p:pic>
        <p:nvPicPr>
          <p:cNvPr id="47" name="Picture 46">
            <a:extLst>
              <a:ext uri="{FF2B5EF4-FFF2-40B4-BE49-F238E27FC236}">
                <a16:creationId xmlns:a16="http://schemas.microsoft.com/office/drawing/2014/main" id="{1F970B62-9ED5-0D44-A397-CD4D9CDE23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8069" y="4391186"/>
            <a:ext cx="187206" cy="165493"/>
          </a:xfrm>
          <a:prstGeom prst="rect">
            <a:avLst/>
          </a:prstGeom>
        </p:spPr>
      </p:pic>
      <p:sp>
        <p:nvSpPr>
          <p:cNvPr id="48" name="TextBox 47">
            <a:extLst>
              <a:ext uri="{FF2B5EF4-FFF2-40B4-BE49-F238E27FC236}">
                <a16:creationId xmlns:a16="http://schemas.microsoft.com/office/drawing/2014/main" id="{D546A1A8-DEF2-C74A-A01C-05936CF7708A}"/>
              </a:ext>
            </a:extLst>
          </p:cNvPr>
          <p:cNvSpPr txBox="1"/>
          <p:nvPr/>
        </p:nvSpPr>
        <p:spPr>
          <a:xfrm>
            <a:off x="6351425" y="3977001"/>
            <a:ext cx="184731" cy="369332"/>
          </a:xfrm>
          <a:prstGeom prst="rect">
            <a:avLst/>
          </a:prstGeom>
          <a:noFill/>
        </p:spPr>
        <p:txBody>
          <a:bodyPr wrap="none" rtlCol="0">
            <a:spAutoFit/>
          </a:bodyPr>
          <a:lstStyle/>
          <a:p>
            <a:endParaRPr lang="en-US" dirty="0"/>
          </a:p>
        </p:txBody>
      </p:sp>
      <p:pic>
        <p:nvPicPr>
          <p:cNvPr id="49" name="Picture 48">
            <a:extLst>
              <a:ext uri="{FF2B5EF4-FFF2-40B4-BE49-F238E27FC236}">
                <a16:creationId xmlns:a16="http://schemas.microsoft.com/office/drawing/2014/main" id="{8667AD1C-A0FA-2640-BACD-C97D80162F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11025" y="3609842"/>
            <a:ext cx="654765" cy="394780"/>
          </a:xfrm>
          <a:prstGeom prst="rect">
            <a:avLst/>
          </a:prstGeom>
        </p:spPr>
      </p:pic>
      <p:pic>
        <p:nvPicPr>
          <p:cNvPr id="50" name="Picture 49">
            <a:extLst>
              <a:ext uri="{FF2B5EF4-FFF2-40B4-BE49-F238E27FC236}">
                <a16:creationId xmlns:a16="http://schemas.microsoft.com/office/drawing/2014/main" id="{AD5D8CC6-159D-E541-9A68-15160A8B67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6903" y="4121368"/>
            <a:ext cx="182742" cy="161547"/>
          </a:xfrm>
          <a:prstGeom prst="rect">
            <a:avLst/>
          </a:prstGeom>
        </p:spPr>
      </p:pic>
      <p:pic>
        <p:nvPicPr>
          <p:cNvPr id="53" name="Picture 52">
            <a:extLst>
              <a:ext uri="{FF2B5EF4-FFF2-40B4-BE49-F238E27FC236}">
                <a16:creationId xmlns:a16="http://schemas.microsoft.com/office/drawing/2014/main" id="{97DD1AF7-BEF8-9A47-95B0-D4FE115838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83646" y="3715275"/>
            <a:ext cx="634329" cy="321640"/>
          </a:xfrm>
          <a:prstGeom prst="rect">
            <a:avLst/>
          </a:prstGeom>
        </p:spPr>
      </p:pic>
      <p:pic>
        <p:nvPicPr>
          <p:cNvPr id="2" name="Picture 1">
            <a:extLst>
              <a:ext uri="{FF2B5EF4-FFF2-40B4-BE49-F238E27FC236}">
                <a16:creationId xmlns:a16="http://schemas.microsoft.com/office/drawing/2014/main" id="{70471D73-E745-1543-A177-AD29FF5E2C0F}"/>
              </a:ext>
            </a:extLst>
          </p:cNvPr>
          <p:cNvPicPr>
            <a:picLocks noChangeAspect="1"/>
          </p:cNvPicPr>
          <p:nvPr/>
        </p:nvPicPr>
        <p:blipFill>
          <a:blip r:embed="rId8"/>
          <a:stretch>
            <a:fillRect/>
          </a:stretch>
        </p:blipFill>
        <p:spPr>
          <a:xfrm>
            <a:off x="3433010" y="6004460"/>
            <a:ext cx="5359400" cy="444500"/>
          </a:xfrm>
          <a:prstGeom prst="rect">
            <a:avLst/>
          </a:prstGeom>
        </p:spPr>
      </p:pic>
    </p:spTree>
    <p:extLst>
      <p:ext uri="{BB962C8B-B14F-4D97-AF65-F5344CB8AC3E}">
        <p14:creationId xmlns:p14="http://schemas.microsoft.com/office/powerpoint/2010/main" val="29467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pic>
        <p:nvPicPr>
          <p:cNvPr id="1032" name="Picture 8">
            <a:extLst>
              <a:ext uri="{FF2B5EF4-FFF2-40B4-BE49-F238E27FC236}">
                <a16:creationId xmlns:a16="http://schemas.microsoft.com/office/drawing/2014/main" id="{8FA361F3-6793-1F47-9230-7503A5E31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847" y="849895"/>
            <a:ext cx="5322305" cy="53223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7BABA443-9FAF-6046-9696-2AB72554609F}"/>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481176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C0039C5-85E9-F643-A2FE-E1AE6608C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685800"/>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5B6FCD-871A-2A46-B551-815CD6FD4802}"/>
              </a:ext>
            </a:extLst>
          </p:cNvPr>
          <p:cNvSpPr txBox="1"/>
          <p:nvPr/>
        </p:nvSpPr>
        <p:spPr>
          <a:xfrm>
            <a:off x="3122556" y="6239435"/>
            <a:ext cx="6375784" cy="369332"/>
          </a:xfrm>
          <a:prstGeom prst="rect">
            <a:avLst/>
          </a:prstGeom>
          <a:noFill/>
        </p:spPr>
        <p:txBody>
          <a:bodyPr wrap="none" rtlCol="0">
            <a:spAutoFit/>
          </a:bodyPr>
          <a:lstStyle/>
          <a:p>
            <a:r>
              <a:rPr lang="en-US" i="1" dirty="0"/>
              <a:t>Generalized least squares accounting for temporal autocorrelation</a:t>
            </a:r>
          </a:p>
        </p:txBody>
      </p:sp>
    </p:spTree>
    <p:extLst>
      <p:ext uri="{BB962C8B-B14F-4D97-AF65-F5344CB8AC3E}">
        <p14:creationId xmlns:p14="http://schemas.microsoft.com/office/powerpoint/2010/main" val="12587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solidFill>
                  <a:schemeClr val="bg1"/>
                </a:solidFill>
              </a:rPr>
              <a:t>Under present conditions, additional factors limit </a:t>
            </a:r>
            <a:r>
              <a:rPr lang="en-US" sz="2800" i="1" dirty="0">
                <a:solidFill>
                  <a:schemeClr val="bg1"/>
                </a:solidFill>
              </a:rPr>
              <a:t>C. </a:t>
            </a:r>
            <a:r>
              <a:rPr lang="en-US" sz="2800" i="1" dirty="0" err="1">
                <a:solidFill>
                  <a:schemeClr val="bg1"/>
                </a:solidFill>
              </a:rPr>
              <a:t>baileyi</a:t>
            </a:r>
            <a:r>
              <a:rPr lang="en-US" sz="2800" i="1" dirty="0">
                <a:solidFill>
                  <a:schemeClr val="bg1"/>
                </a:solidFill>
              </a:rPr>
              <a:t> </a:t>
            </a:r>
            <a:r>
              <a:rPr lang="en-US" sz="2800" dirty="0">
                <a:solidFill>
                  <a:schemeClr val="bg1"/>
                </a:solidFill>
              </a:rPr>
              <a:t>and prevent compensation.</a:t>
            </a:r>
          </a:p>
        </p:txBody>
      </p:sp>
    </p:spTree>
    <p:extLst>
      <p:ext uri="{BB962C8B-B14F-4D97-AF65-F5344CB8AC3E}">
        <p14:creationId xmlns:p14="http://schemas.microsoft.com/office/powerpoint/2010/main" val="335808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23D3B84-7CFB-F54D-9E6F-D05462539EE5}"/>
              </a:ext>
            </a:extLst>
          </p:cNvPr>
          <p:cNvPicPr>
            <a:picLocks noChangeAspect="1"/>
          </p:cNvPicPr>
          <p:nvPr/>
        </p:nvPicPr>
        <p:blipFill>
          <a:blip r:embed="rId3"/>
          <a:srcRect/>
          <a:stretch/>
        </p:blipFill>
        <p:spPr>
          <a:xfrm>
            <a:off x="7427206" y="2992528"/>
            <a:ext cx="3384122" cy="2707297"/>
          </a:xfrm>
          <a:prstGeom prst="rect">
            <a:avLst/>
          </a:prstGeom>
        </p:spPr>
      </p:pic>
      <p:pic>
        <p:nvPicPr>
          <p:cNvPr id="37" name="Picture 36">
            <a:extLst>
              <a:ext uri="{FF2B5EF4-FFF2-40B4-BE49-F238E27FC236}">
                <a16:creationId xmlns:a16="http://schemas.microsoft.com/office/drawing/2014/main" id="{3649A3E8-C006-594F-BAB6-3922473BFB08}"/>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10626422" y="4519432"/>
            <a:ext cx="319424" cy="262376"/>
          </a:xfrm>
          <a:prstGeom prst="rect">
            <a:avLst/>
          </a:prstGeom>
        </p:spPr>
      </p:pic>
      <p:sp>
        <p:nvSpPr>
          <p:cNvPr id="7" name="Rectangle 6">
            <a:extLst>
              <a:ext uri="{FF2B5EF4-FFF2-40B4-BE49-F238E27FC236}">
                <a16:creationId xmlns:a16="http://schemas.microsoft.com/office/drawing/2014/main" id="{70B7586B-65B9-3B4A-A7E2-ED8B495B6893}"/>
              </a:ext>
            </a:extLst>
          </p:cNvPr>
          <p:cNvSpPr/>
          <p:nvPr/>
        </p:nvSpPr>
        <p:spPr>
          <a:xfrm>
            <a:off x="4329046" y="3009729"/>
            <a:ext cx="2684745"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BB15A0F-6EE0-9047-8831-2B2F4D1099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02" y="5820197"/>
            <a:ext cx="1049208" cy="466621"/>
          </a:xfrm>
          <a:prstGeom prst="rect">
            <a:avLst/>
          </a:prstGeom>
        </p:spPr>
      </p:pic>
      <p:sp>
        <p:nvSpPr>
          <p:cNvPr id="21" name="&quot;No&quot; Symbol 20">
            <a:extLst>
              <a:ext uri="{FF2B5EF4-FFF2-40B4-BE49-F238E27FC236}">
                <a16:creationId xmlns:a16="http://schemas.microsoft.com/office/drawing/2014/main" id="{B5D3A954-1CF9-3F4E-AA3C-36B28482D2D9}"/>
              </a:ext>
            </a:extLst>
          </p:cNvPr>
          <p:cNvSpPr/>
          <p:nvPr/>
        </p:nvSpPr>
        <p:spPr>
          <a:xfrm>
            <a:off x="5251301" y="5734029"/>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TextBox 25">
            <a:extLst>
              <a:ext uri="{FF2B5EF4-FFF2-40B4-BE49-F238E27FC236}">
                <a16:creationId xmlns:a16="http://schemas.microsoft.com/office/drawing/2014/main" id="{7D4E30D8-0C88-6F44-9FE4-675C269D51AA}"/>
              </a:ext>
            </a:extLst>
          </p:cNvPr>
          <p:cNvSpPr txBox="1"/>
          <p:nvPr/>
        </p:nvSpPr>
        <p:spPr>
          <a:xfrm>
            <a:off x="5491209" y="4641610"/>
            <a:ext cx="136132" cy="272169"/>
          </a:xfrm>
          <a:prstGeom prst="rect">
            <a:avLst/>
          </a:prstGeom>
          <a:noFill/>
        </p:spPr>
        <p:txBody>
          <a:bodyPr wrap="none" rtlCol="0">
            <a:spAutoFit/>
          </a:bodyPr>
          <a:lstStyle/>
          <a:p>
            <a:endParaRPr lang="en-US" dirty="0"/>
          </a:p>
        </p:txBody>
      </p:sp>
      <p:pic>
        <p:nvPicPr>
          <p:cNvPr id="43" name="Picture 42">
            <a:extLst>
              <a:ext uri="{FF2B5EF4-FFF2-40B4-BE49-F238E27FC236}">
                <a16:creationId xmlns:a16="http://schemas.microsoft.com/office/drawing/2014/main" id="{ABC89493-BD8F-0840-93AA-A65960915E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6135" y="4485707"/>
            <a:ext cx="319424" cy="262376"/>
          </a:xfrm>
          <a:prstGeom prst="rect">
            <a:avLst/>
          </a:prstGeom>
        </p:spPr>
      </p:pic>
      <p:pic>
        <p:nvPicPr>
          <p:cNvPr id="44" name="Picture 43">
            <a:extLst>
              <a:ext uri="{FF2B5EF4-FFF2-40B4-BE49-F238E27FC236}">
                <a16:creationId xmlns:a16="http://schemas.microsoft.com/office/drawing/2014/main" id="{2EC28F50-C71E-2943-966B-014B25BF55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38" y="4887044"/>
            <a:ext cx="319424" cy="262376"/>
          </a:xfrm>
          <a:prstGeom prst="rect">
            <a:avLst/>
          </a:prstGeom>
        </p:spPr>
      </p:pic>
      <p:pic>
        <p:nvPicPr>
          <p:cNvPr id="45" name="Picture 44">
            <a:extLst>
              <a:ext uri="{FF2B5EF4-FFF2-40B4-BE49-F238E27FC236}">
                <a16:creationId xmlns:a16="http://schemas.microsoft.com/office/drawing/2014/main" id="{22CF798E-384F-7B49-AC2A-F70A7773E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4013" y="4747195"/>
            <a:ext cx="319424" cy="262376"/>
          </a:xfrm>
          <a:prstGeom prst="rect">
            <a:avLst/>
          </a:prstGeom>
        </p:spPr>
      </p:pic>
      <p:pic>
        <p:nvPicPr>
          <p:cNvPr id="48" name="Picture 47">
            <a:extLst>
              <a:ext uri="{FF2B5EF4-FFF2-40B4-BE49-F238E27FC236}">
                <a16:creationId xmlns:a16="http://schemas.microsoft.com/office/drawing/2014/main" id="{4278EF3B-CDA0-AF4B-BA6A-5778C9AB63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6194" y="3878997"/>
            <a:ext cx="319424" cy="262376"/>
          </a:xfrm>
          <a:prstGeom prst="rect">
            <a:avLst/>
          </a:prstGeom>
        </p:spPr>
      </p:pic>
      <p:pic>
        <p:nvPicPr>
          <p:cNvPr id="49" name="Picture 48">
            <a:extLst>
              <a:ext uri="{FF2B5EF4-FFF2-40B4-BE49-F238E27FC236}">
                <a16:creationId xmlns:a16="http://schemas.microsoft.com/office/drawing/2014/main" id="{8E702333-210C-B243-BB4A-D3BAF48A8C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5527" y="3643424"/>
            <a:ext cx="319424" cy="262376"/>
          </a:xfrm>
          <a:prstGeom prst="rect">
            <a:avLst/>
          </a:prstGeom>
        </p:spPr>
      </p:pic>
      <p:pic>
        <p:nvPicPr>
          <p:cNvPr id="50" name="Picture 49">
            <a:extLst>
              <a:ext uri="{FF2B5EF4-FFF2-40B4-BE49-F238E27FC236}">
                <a16:creationId xmlns:a16="http://schemas.microsoft.com/office/drawing/2014/main" id="{1682743F-998B-3B43-BFDE-4B1B9B4987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8564" y="3796482"/>
            <a:ext cx="319424" cy="262376"/>
          </a:xfrm>
          <a:prstGeom prst="rect">
            <a:avLst/>
          </a:prstGeom>
        </p:spPr>
      </p:pic>
      <p:pic>
        <p:nvPicPr>
          <p:cNvPr id="51" name="Picture 50">
            <a:extLst>
              <a:ext uri="{FF2B5EF4-FFF2-40B4-BE49-F238E27FC236}">
                <a16:creationId xmlns:a16="http://schemas.microsoft.com/office/drawing/2014/main" id="{9C72BB68-B3F3-FB4F-848D-300AC98DDF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7600" y="3578093"/>
            <a:ext cx="319424" cy="262376"/>
          </a:xfrm>
          <a:prstGeom prst="rect">
            <a:avLst/>
          </a:prstGeom>
        </p:spPr>
      </p:pic>
      <p:sp>
        <p:nvSpPr>
          <p:cNvPr id="6" name="Rectangle 5">
            <a:extLst>
              <a:ext uri="{FF2B5EF4-FFF2-40B4-BE49-F238E27FC236}">
                <a16:creationId xmlns:a16="http://schemas.microsoft.com/office/drawing/2014/main" id="{E2343E11-A497-4245-A93F-AA5DBEAE17B5}"/>
              </a:ext>
            </a:extLst>
          </p:cNvPr>
          <p:cNvSpPr/>
          <p:nvPr/>
        </p:nvSpPr>
        <p:spPr>
          <a:xfrm>
            <a:off x="1098396" y="2992528"/>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370A3-3877-6749-ABAD-B3EF6CEA4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891" y="3076094"/>
            <a:ext cx="1082337" cy="509934"/>
          </a:xfrm>
          <a:prstGeom prst="rect">
            <a:avLst/>
          </a:prstGeom>
        </p:spPr>
      </p:pic>
      <p:pic>
        <p:nvPicPr>
          <p:cNvPr id="10" name="Picture 9">
            <a:extLst>
              <a:ext uri="{FF2B5EF4-FFF2-40B4-BE49-F238E27FC236}">
                <a16:creationId xmlns:a16="http://schemas.microsoft.com/office/drawing/2014/main" id="{BA0B9D1D-5873-9A47-AEBD-2550D43C9E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7845" y="4510854"/>
            <a:ext cx="319424" cy="261487"/>
          </a:xfrm>
          <a:prstGeom prst="rect">
            <a:avLst/>
          </a:prstGeom>
        </p:spPr>
      </p:pic>
      <p:pic>
        <p:nvPicPr>
          <p:cNvPr id="11" name="Picture 10">
            <a:extLst>
              <a:ext uri="{FF2B5EF4-FFF2-40B4-BE49-F238E27FC236}">
                <a16:creationId xmlns:a16="http://schemas.microsoft.com/office/drawing/2014/main" id="{F436769B-CA7D-6C44-B164-52B4DE9D2D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5890" y="3700476"/>
            <a:ext cx="1082337" cy="509934"/>
          </a:xfrm>
          <a:prstGeom prst="rect">
            <a:avLst/>
          </a:prstGeom>
        </p:spPr>
      </p:pic>
      <p:pic>
        <p:nvPicPr>
          <p:cNvPr id="12" name="Picture 11">
            <a:extLst>
              <a:ext uri="{FF2B5EF4-FFF2-40B4-BE49-F238E27FC236}">
                <a16:creationId xmlns:a16="http://schemas.microsoft.com/office/drawing/2014/main" id="{2EED3E45-3BB3-4E4F-8D9A-DFBBD78AE8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23723" y="3207490"/>
            <a:ext cx="1082337" cy="509934"/>
          </a:xfrm>
          <a:prstGeom prst="rect">
            <a:avLst/>
          </a:prstGeom>
        </p:spPr>
      </p:pic>
      <p:pic>
        <p:nvPicPr>
          <p:cNvPr id="14" name="Picture 13">
            <a:extLst>
              <a:ext uri="{FF2B5EF4-FFF2-40B4-BE49-F238E27FC236}">
                <a16:creationId xmlns:a16="http://schemas.microsoft.com/office/drawing/2014/main" id="{D07E6363-3680-6649-8F08-C937B27981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08560" y="3949971"/>
            <a:ext cx="1082337" cy="509934"/>
          </a:xfrm>
          <a:prstGeom prst="rect">
            <a:avLst/>
          </a:prstGeom>
        </p:spPr>
      </p:pic>
      <p:pic>
        <p:nvPicPr>
          <p:cNvPr id="17" name="Picture 16">
            <a:extLst>
              <a:ext uri="{FF2B5EF4-FFF2-40B4-BE49-F238E27FC236}">
                <a16:creationId xmlns:a16="http://schemas.microsoft.com/office/drawing/2014/main" id="{DEF13605-796E-7445-89B1-EA1B858E56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447" y="4912191"/>
            <a:ext cx="319424" cy="261487"/>
          </a:xfrm>
          <a:prstGeom prst="rect">
            <a:avLst/>
          </a:prstGeom>
        </p:spPr>
      </p:pic>
      <p:pic>
        <p:nvPicPr>
          <p:cNvPr id="18" name="Picture 17">
            <a:extLst>
              <a:ext uri="{FF2B5EF4-FFF2-40B4-BE49-F238E27FC236}">
                <a16:creationId xmlns:a16="http://schemas.microsoft.com/office/drawing/2014/main" id="{47332D3C-DA53-2E47-A961-49931A28A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5723" y="4772342"/>
            <a:ext cx="319424" cy="261487"/>
          </a:xfrm>
          <a:prstGeom prst="rect">
            <a:avLst/>
          </a:prstGeom>
        </p:spPr>
      </p:pic>
      <p:sp>
        <p:nvSpPr>
          <p:cNvPr id="25" name="TextBox 24">
            <a:extLst>
              <a:ext uri="{FF2B5EF4-FFF2-40B4-BE49-F238E27FC236}">
                <a16:creationId xmlns:a16="http://schemas.microsoft.com/office/drawing/2014/main" id="{AFD1A6BA-E909-5640-A502-F9016E2E7811}"/>
              </a:ext>
            </a:extLst>
          </p:cNvPr>
          <p:cNvSpPr txBox="1"/>
          <p:nvPr/>
        </p:nvSpPr>
        <p:spPr>
          <a:xfrm>
            <a:off x="1972569" y="5325270"/>
            <a:ext cx="136132" cy="272169"/>
          </a:xfrm>
          <a:prstGeom prst="rect">
            <a:avLst/>
          </a:prstGeom>
          <a:noFill/>
        </p:spPr>
        <p:txBody>
          <a:bodyPr wrap="none" rtlCol="0">
            <a:spAutoFit/>
          </a:bodyPr>
          <a:lstStyle/>
          <a:p>
            <a:endParaRPr lang="en-US" dirty="0"/>
          </a:p>
        </p:txBody>
      </p:sp>
      <p:pic>
        <p:nvPicPr>
          <p:cNvPr id="57" name="Picture 56">
            <a:extLst>
              <a:ext uri="{FF2B5EF4-FFF2-40B4-BE49-F238E27FC236}">
                <a16:creationId xmlns:a16="http://schemas.microsoft.com/office/drawing/2014/main" id="{AAF515AE-3499-304A-B5BB-DA78C81E05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250" y="4580464"/>
            <a:ext cx="319424" cy="261487"/>
          </a:xfrm>
          <a:prstGeom prst="rect">
            <a:avLst/>
          </a:prstGeom>
        </p:spPr>
      </p:pic>
      <p:pic>
        <p:nvPicPr>
          <p:cNvPr id="58" name="Picture 57">
            <a:extLst>
              <a:ext uri="{FF2B5EF4-FFF2-40B4-BE49-F238E27FC236}">
                <a16:creationId xmlns:a16="http://schemas.microsoft.com/office/drawing/2014/main" id="{8C083FBB-E26A-464C-9DC2-9966A7EA3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6773" y="4972338"/>
            <a:ext cx="319424" cy="261487"/>
          </a:xfrm>
          <a:prstGeom prst="rect">
            <a:avLst/>
          </a:prstGeom>
        </p:spPr>
      </p:pic>
      <p:pic>
        <p:nvPicPr>
          <p:cNvPr id="59" name="Picture 58">
            <a:extLst>
              <a:ext uri="{FF2B5EF4-FFF2-40B4-BE49-F238E27FC236}">
                <a16:creationId xmlns:a16="http://schemas.microsoft.com/office/drawing/2014/main" id="{B0D0D186-CEF7-CF47-9353-BBE38ED4DF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0896" y="4238691"/>
            <a:ext cx="319424" cy="262376"/>
          </a:xfrm>
          <a:prstGeom prst="rect">
            <a:avLst/>
          </a:prstGeom>
        </p:spPr>
      </p:pic>
      <p:pic>
        <p:nvPicPr>
          <p:cNvPr id="60" name="Picture 59">
            <a:extLst>
              <a:ext uri="{FF2B5EF4-FFF2-40B4-BE49-F238E27FC236}">
                <a16:creationId xmlns:a16="http://schemas.microsoft.com/office/drawing/2014/main" id="{22F148EB-BABC-CA45-8899-3574496CCF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7849" y="4481967"/>
            <a:ext cx="319424" cy="262376"/>
          </a:xfrm>
          <a:prstGeom prst="rect">
            <a:avLst/>
          </a:prstGeom>
        </p:spPr>
      </p:pic>
      <p:pic>
        <p:nvPicPr>
          <p:cNvPr id="61" name="Picture 60">
            <a:extLst>
              <a:ext uri="{FF2B5EF4-FFF2-40B4-BE49-F238E27FC236}">
                <a16:creationId xmlns:a16="http://schemas.microsoft.com/office/drawing/2014/main" id="{FB29CA65-5525-BE47-A5FF-93EE99CE3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4815" y="4965651"/>
            <a:ext cx="319424" cy="262376"/>
          </a:xfrm>
          <a:prstGeom prst="rect">
            <a:avLst/>
          </a:prstGeom>
        </p:spPr>
      </p:pic>
      <p:pic>
        <p:nvPicPr>
          <p:cNvPr id="62" name="Picture 61">
            <a:extLst>
              <a:ext uri="{FF2B5EF4-FFF2-40B4-BE49-F238E27FC236}">
                <a16:creationId xmlns:a16="http://schemas.microsoft.com/office/drawing/2014/main" id="{2BE77AC4-5A50-9043-A861-2553F90C31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9757" y="3312789"/>
            <a:ext cx="319424" cy="262376"/>
          </a:xfrm>
          <a:prstGeom prst="rect">
            <a:avLst/>
          </a:prstGeom>
        </p:spPr>
      </p:pic>
      <p:pic>
        <p:nvPicPr>
          <p:cNvPr id="63" name="Picture 62">
            <a:extLst>
              <a:ext uri="{FF2B5EF4-FFF2-40B4-BE49-F238E27FC236}">
                <a16:creationId xmlns:a16="http://schemas.microsoft.com/office/drawing/2014/main" id="{09F1F79F-2D57-F54B-8209-667D1B1B41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434" y="4145956"/>
            <a:ext cx="319424" cy="262376"/>
          </a:xfrm>
          <a:prstGeom prst="rect">
            <a:avLst/>
          </a:prstGeom>
        </p:spPr>
      </p:pic>
      <p:pic>
        <p:nvPicPr>
          <p:cNvPr id="38" name="Picture 37">
            <a:extLst>
              <a:ext uri="{FF2B5EF4-FFF2-40B4-BE49-F238E27FC236}">
                <a16:creationId xmlns:a16="http://schemas.microsoft.com/office/drawing/2014/main" id="{AC4F8032-7450-BC49-A597-85A441A90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130" y="5738339"/>
            <a:ext cx="1049208" cy="466621"/>
          </a:xfrm>
          <a:prstGeom prst="rect">
            <a:avLst/>
          </a:prstGeom>
        </p:spPr>
      </p:pic>
      <p:pic>
        <p:nvPicPr>
          <p:cNvPr id="42" name="Picture 41">
            <a:extLst>
              <a:ext uri="{FF2B5EF4-FFF2-40B4-BE49-F238E27FC236}">
                <a16:creationId xmlns:a16="http://schemas.microsoft.com/office/drawing/2014/main" id="{497F0FC9-7E0A-514A-BE93-6017087D92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70059" y="5636855"/>
            <a:ext cx="1049208" cy="466621"/>
          </a:xfrm>
          <a:prstGeom prst="rect">
            <a:avLst/>
          </a:prstGeom>
        </p:spPr>
      </p:pic>
      <p:pic>
        <p:nvPicPr>
          <p:cNvPr id="46" name="Picture 45">
            <a:extLst>
              <a:ext uri="{FF2B5EF4-FFF2-40B4-BE49-F238E27FC236}">
                <a16:creationId xmlns:a16="http://schemas.microsoft.com/office/drawing/2014/main" id="{FA12C9DD-A8C0-4A41-A69B-C1D9E2C0E1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87550" y="5687179"/>
            <a:ext cx="1049208" cy="466621"/>
          </a:xfrm>
          <a:prstGeom prst="rect">
            <a:avLst/>
          </a:prstGeom>
        </p:spPr>
      </p:pic>
      <p:sp>
        <p:nvSpPr>
          <p:cNvPr id="47" name="&quot;No&quot; Symbol 46">
            <a:extLst>
              <a:ext uri="{FF2B5EF4-FFF2-40B4-BE49-F238E27FC236}">
                <a16:creationId xmlns:a16="http://schemas.microsoft.com/office/drawing/2014/main" id="{5B26877F-734A-C74F-B57D-E96B03DE6A0F}"/>
              </a:ext>
            </a:extLst>
          </p:cNvPr>
          <p:cNvSpPr/>
          <p:nvPr/>
        </p:nvSpPr>
        <p:spPr>
          <a:xfrm>
            <a:off x="9287549" y="5601011"/>
            <a:ext cx="703783" cy="628294"/>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itle 28">
            <a:extLst>
              <a:ext uri="{FF2B5EF4-FFF2-40B4-BE49-F238E27FC236}">
                <a16:creationId xmlns:a16="http://schemas.microsoft.com/office/drawing/2014/main" id="{CC559583-3207-6F4C-9738-68025D1CBCA7}"/>
              </a:ext>
            </a:extLst>
          </p:cNvPr>
          <p:cNvSpPr>
            <a:spLocks noGrp="1"/>
          </p:cNvSpPr>
          <p:nvPr>
            <p:ph type="title"/>
          </p:nvPr>
        </p:nvSpPr>
        <p:spPr>
          <a:xfrm>
            <a:off x="823634" y="859068"/>
            <a:ext cx="10515600" cy="1325563"/>
          </a:xfrm>
        </p:spPr>
        <p:txBody>
          <a:bodyPr>
            <a:noAutofit/>
          </a:bodyPr>
          <a:lstStyle/>
          <a:p>
            <a:r>
              <a:rPr lang="en-US" sz="2800" b="1" dirty="0">
                <a:latin typeface="+mj-lt"/>
                <a:ea typeface="+mj-ea"/>
                <a:cs typeface="+mj-cs"/>
              </a:rPr>
              <a:t>Energetic</a:t>
            </a:r>
            <a:r>
              <a:rPr lang="en-US" sz="2800" b="1" dirty="0"/>
              <a:t> compensation: </a:t>
            </a:r>
            <a:r>
              <a:rPr lang="en-US" sz="2800" dirty="0"/>
              <a:t>declines or extinctions of some species are offset by increases from others, so </a:t>
            </a:r>
            <a:r>
              <a:rPr lang="en-US" sz="2800" b="1" dirty="0"/>
              <a:t>total community energy use</a:t>
            </a:r>
            <a:r>
              <a:rPr lang="en-US" sz="2800" dirty="0"/>
              <a:t> is maintained.</a:t>
            </a:r>
          </a:p>
        </p:txBody>
      </p:sp>
      <p:pic>
        <p:nvPicPr>
          <p:cNvPr id="39" name="Picture 38">
            <a:extLst>
              <a:ext uri="{FF2B5EF4-FFF2-40B4-BE49-F238E27FC236}">
                <a16:creationId xmlns:a16="http://schemas.microsoft.com/office/drawing/2014/main" id="{BD4C9F8D-C8B8-B34A-A5F4-5ADBE31334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52435" y="4255887"/>
            <a:ext cx="541169" cy="254967"/>
          </a:xfrm>
          <a:prstGeom prst="rect">
            <a:avLst/>
          </a:prstGeom>
        </p:spPr>
      </p:pic>
    </p:spTree>
    <p:extLst>
      <p:ext uri="{BB962C8B-B14F-4D97-AF65-F5344CB8AC3E}">
        <p14:creationId xmlns:p14="http://schemas.microsoft.com/office/powerpoint/2010/main" val="119254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667326" cy="4993092"/>
          </a:xfrm>
        </p:spPr>
        <p:txBody>
          <a:bodyPr>
            <a:noAutofit/>
          </a:bodyPr>
          <a:lstStyle/>
          <a:p>
            <a:r>
              <a:rPr lang="en-US" sz="2800" i="1" dirty="0"/>
              <a:t>C. </a:t>
            </a:r>
            <a:r>
              <a:rPr lang="en-US" sz="2800" i="1" dirty="0" err="1"/>
              <a:t>baileyi</a:t>
            </a:r>
            <a:r>
              <a:rPr lang="en-US" sz="2800" i="1" dirty="0"/>
              <a:t> </a:t>
            </a:r>
            <a:r>
              <a:rPr lang="en-US" sz="2800" dirty="0"/>
              <a:t>is still present, and resources are still available, but </a:t>
            </a:r>
            <a:r>
              <a:rPr lang="en-US" sz="2800" i="1" dirty="0"/>
              <a:t>C. </a:t>
            </a:r>
            <a:r>
              <a:rPr lang="en-US" sz="2800" i="1" dirty="0" err="1"/>
              <a:t>balieyi</a:t>
            </a:r>
            <a:r>
              <a:rPr lang="en-US" sz="2800" dirty="0"/>
              <a:t> is no longer abundant enough to compensate for kangaroo rats. </a:t>
            </a:r>
            <a:br>
              <a:rPr lang="en-US" sz="2800" dirty="0"/>
            </a:br>
            <a:br>
              <a:rPr lang="en-US" sz="2800" dirty="0"/>
            </a:br>
            <a:br>
              <a:rPr lang="en-US" sz="2800" dirty="0"/>
            </a:br>
            <a:r>
              <a:rPr lang="en-US" sz="2800" dirty="0"/>
              <a:t>Under present conditions, additional factors appear to limit </a:t>
            </a:r>
            <a:r>
              <a:rPr lang="en-US" sz="2800" i="1" dirty="0"/>
              <a:t>C. </a:t>
            </a:r>
            <a:r>
              <a:rPr lang="en-US" sz="2800" i="1" dirty="0" err="1"/>
              <a:t>baileyi</a:t>
            </a:r>
            <a:r>
              <a:rPr lang="en-US" sz="2800" i="1" dirty="0"/>
              <a:t> </a:t>
            </a:r>
            <a:r>
              <a:rPr lang="en-US" sz="2800" dirty="0"/>
              <a:t>and prevent compensation.</a:t>
            </a:r>
          </a:p>
        </p:txBody>
      </p:sp>
    </p:spTree>
    <p:extLst>
      <p:ext uri="{BB962C8B-B14F-4D97-AF65-F5344CB8AC3E}">
        <p14:creationId xmlns:p14="http://schemas.microsoft.com/office/powerpoint/2010/main" val="212906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2A8E-2226-F149-A6C3-4B35E56E6325}"/>
              </a:ext>
            </a:extLst>
          </p:cNvPr>
          <p:cNvSpPr>
            <a:spLocks noGrp="1"/>
          </p:cNvSpPr>
          <p:nvPr>
            <p:ph type="title"/>
          </p:nvPr>
        </p:nvSpPr>
        <p:spPr/>
        <p:txBody>
          <a:bodyPr/>
          <a:lstStyle/>
          <a:p>
            <a:endParaRPr lang="en-US"/>
          </a:p>
        </p:txBody>
      </p:sp>
      <p:sp>
        <p:nvSpPr>
          <p:cNvPr id="3" name="Title 28">
            <a:extLst>
              <a:ext uri="{FF2B5EF4-FFF2-40B4-BE49-F238E27FC236}">
                <a16:creationId xmlns:a16="http://schemas.microsoft.com/office/drawing/2014/main" id="{BF8A3643-22F8-FA46-8D9E-BD2A13DB1465}"/>
              </a:ext>
            </a:extLst>
          </p:cNvPr>
          <p:cNvSpPr txBox="1">
            <a:spLocks/>
          </p:cNvSpPr>
          <p:nvPr/>
        </p:nvSpPr>
        <p:spPr>
          <a:xfrm>
            <a:off x="823634" y="859068"/>
            <a:ext cx="10667326" cy="49930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Implications for energetic compensation more broadly</a:t>
            </a:r>
          </a:p>
        </p:txBody>
      </p:sp>
    </p:spTree>
    <p:extLst>
      <p:ext uri="{BB962C8B-B14F-4D97-AF65-F5344CB8AC3E}">
        <p14:creationId xmlns:p14="http://schemas.microsoft.com/office/powerpoint/2010/main" val="260082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As conditions change, </a:t>
            </a:r>
            <a:r>
              <a:rPr lang="en-US" sz="2800" b="1" dirty="0"/>
              <a:t>compensation may come and go within a single assemblage.</a:t>
            </a:r>
            <a:endParaRPr lang="en-US" sz="2800" dirty="0"/>
          </a:p>
          <a:p>
            <a:endParaRPr lang="en-US" sz="2800" b="1" dirty="0"/>
          </a:p>
          <a:p>
            <a:endParaRPr lang="en-US" sz="2800" dirty="0"/>
          </a:p>
        </p:txBody>
      </p:sp>
    </p:spTree>
    <p:extLst>
      <p:ext uri="{BB962C8B-B14F-4D97-AF65-F5344CB8AC3E}">
        <p14:creationId xmlns:p14="http://schemas.microsoft.com/office/powerpoint/2010/main" val="3284139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Zero-sum</a:t>
            </a:r>
            <a:r>
              <a:rPr lang="en-US" sz="2800" dirty="0"/>
              <a:t> competitive dynamics may be </a:t>
            </a:r>
            <a:r>
              <a:rPr lang="en-US" sz="2800" b="1" dirty="0"/>
              <a:t>intermittent</a:t>
            </a:r>
            <a:r>
              <a:rPr lang="en-US" sz="2800" dirty="0"/>
              <a:t> and </a:t>
            </a:r>
            <a:r>
              <a:rPr lang="en-US" sz="2800" b="1" dirty="0"/>
              <a:t>contingent</a:t>
            </a:r>
            <a:r>
              <a:rPr lang="en-US" sz="2800" dirty="0"/>
              <a:t> on changing conditions.</a:t>
            </a:r>
          </a:p>
          <a:p>
            <a:endParaRPr lang="en-US" sz="2800" dirty="0"/>
          </a:p>
          <a:p>
            <a:endParaRPr lang="en-US" sz="2800" dirty="0"/>
          </a:p>
        </p:txBody>
      </p:sp>
    </p:spTree>
    <p:extLst>
      <p:ext uri="{BB962C8B-B14F-4D97-AF65-F5344CB8AC3E}">
        <p14:creationId xmlns:p14="http://schemas.microsoft.com/office/powerpoint/2010/main" val="2808038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Compensatory dynamics fluctuate over the scale of </a:t>
            </a:r>
            <a:r>
              <a:rPr lang="en-US" sz="2800" b="1" dirty="0"/>
              <a:t>decades.</a:t>
            </a:r>
            <a:endParaRPr lang="en-US" sz="2800" dirty="0"/>
          </a:p>
          <a:p>
            <a:endParaRPr lang="en-US" sz="2800" dirty="0"/>
          </a:p>
          <a:p>
            <a:endParaRPr lang="en-US" sz="2800" dirty="0"/>
          </a:p>
        </p:txBody>
      </p:sp>
    </p:spTree>
    <p:extLst>
      <p:ext uri="{BB962C8B-B14F-4D97-AF65-F5344CB8AC3E}">
        <p14:creationId xmlns:p14="http://schemas.microsoft.com/office/powerpoint/2010/main" val="81035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52" name="Title 83">
            <a:extLst>
              <a:ext uri="{FF2B5EF4-FFF2-40B4-BE49-F238E27FC236}">
                <a16:creationId xmlns:a16="http://schemas.microsoft.com/office/drawing/2014/main" id="{6E545DF4-CF91-8642-9D37-5387E1800016}"/>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Maintenance of community-level function </a:t>
            </a:r>
            <a:r>
              <a:rPr lang="en-US" sz="2800" dirty="0"/>
              <a:t>despite species extinctions depends on both the remaining species in an assemblage and how their competitive dynamic changes as conditions shift.</a:t>
            </a:r>
          </a:p>
        </p:txBody>
      </p:sp>
    </p:spTree>
    <p:extLst>
      <p:ext uri="{BB962C8B-B14F-4D97-AF65-F5344CB8AC3E}">
        <p14:creationId xmlns:p14="http://schemas.microsoft.com/office/powerpoint/2010/main" val="1719764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3E823BDA-B342-CB42-B8FA-B76A33A02264}"/>
              </a:ext>
            </a:extLst>
          </p:cNvPr>
          <p:cNvSpPr txBox="1">
            <a:spLocks/>
          </p:cNvSpPr>
          <p:nvPr/>
        </p:nvSpPr>
        <p:spPr>
          <a:xfrm>
            <a:off x="990599" y="1186774"/>
            <a:ext cx="10944498" cy="4064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Thank you, and I look forward to any questions!</a:t>
            </a:r>
          </a:p>
          <a:p>
            <a:endParaRPr lang="en-US" sz="2800" dirty="0"/>
          </a:p>
          <a:p>
            <a:r>
              <a:rPr lang="en-US" sz="2800" dirty="0"/>
              <a:t>Live discussion: Tuesday, </a:t>
            </a:r>
            <a:r>
              <a:rPr lang="en-US" sz="2800"/>
              <a:t>August 3 </a:t>
            </a:r>
            <a:r>
              <a:rPr lang="en-US" sz="2800" dirty="0"/>
              <a:t>at 2pm EST</a:t>
            </a:r>
          </a:p>
          <a:p>
            <a:endParaRPr lang="en-US" sz="2800" dirty="0"/>
          </a:p>
          <a:p>
            <a:r>
              <a:rPr lang="en-US" sz="2800" dirty="0"/>
              <a:t>Contact: </a:t>
            </a:r>
            <a:r>
              <a:rPr lang="en-US" sz="2800" dirty="0">
                <a:hlinkClick r:id="rId3"/>
              </a:rPr>
              <a:t>renata.diaz@weecology.org</a:t>
            </a:r>
            <a:r>
              <a:rPr lang="en-US" sz="2800" dirty="0"/>
              <a:t>; @</a:t>
            </a:r>
            <a:r>
              <a:rPr lang="en-US" sz="2800" dirty="0" err="1"/>
              <a:t>diaz_renm</a:t>
            </a:r>
            <a:endParaRPr lang="en-US" sz="2800" dirty="0"/>
          </a:p>
        </p:txBody>
      </p:sp>
    </p:spTree>
    <p:extLst>
      <p:ext uri="{BB962C8B-B14F-4D97-AF65-F5344CB8AC3E}">
        <p14:creationId xmlns:p14="http://schemas.microsoft.com/office/powerpoint/2010/main" val="107249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91E3A3DA-88FF-1242-9233-70CC2837F46A}"/>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Acknowledgements</a:t>
            </a:r>
            <a:endParaRPr lang="en-US" sz="2800" dirty="0"/>
          </a:p>
          <a:p>
            <a:endParaRPr lang="en-US" sz="2800" b="1" dirty="0"/>
          </a:p>
          <a:p>
            <a:pPr marL="457200" indent="-457200">
              <a:buFontTx/>
              <a:buChar char="-"/>
            </a:pPr>
            <a:r>
              <a:rPr lang="en-US" sz="2800" dirty="0"/>
              <a:t>NSF funding</a:t>
            </a:r>
          </a:p>
          <a:p>
            <a:pPr marL="457200" indent="-457200">
              <a:buFontTx/>
              <a:buChar char="-"/>
            </a:pPr>
            <a:r>
              <a:rPr lang="en-US" sz="2800" dirty="0"/>
              <a:t>UF</a:t>
            </a:r>
          </a:p>
          <a:p>
            <a:pPr marL="457200" indent="-457200">
              <a:buFontTx/>
              <a:buChar char="-"/>
            </a:pPr>
            <a:r>
              <a:rPr lang="en-US" sz="2800" dirty="0"/>
              <a:t>Portal Project folks</a:t>
            </a:r>
          </a:p>
        </p:txBody>
      </p:sp>
    </p:spTree>
    <p:extLst>
      <p:ext uri="{BB962C8B-B14F-4D97-AF65-F5344CB8AC3E}">
        <p14:creationId xmlns:p14="http://schemas.microsoft.com/office/powerpoint/2010/main" val="3528080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0F403-B73B-3C42-A39E-7D2C5B37ED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5880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9D67-324F-F24A-B233-4CE9D3C619E3}"/>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8265DA65-71A5-C94E-B03F-13F1AC531750}"/>
              </a:ext>
            </a:extLst>
          </p:cNvPr>
          <p:cNvSpPr/>
          <p:nvPr/>
        </p:nvSpPr>
        <p:spPr>
          <a:xfrm>
            <a:off x="3632841" y="2998086"/>
            <a:ext cx="2322412"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6E8F83-5132-E548-AEA2-5106EF14E0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30630" y="5614573"/>
            <a:ext cx="907607" cy="434414"/>
          </a:xfrm>
          <a:prstGeom prst="rect">
            <a:avLst/>
          </a:prstGeom>
        </p:spPr>
      </p:pic>
      <p:sp>
        <p:nvSpPr>
          <p:cNvPr id="6" name="&quot;No&quot; Symbol 5">
            <a:extLst>
              <a:ext uri="{FF2B5EF4-FFF2-40B4-BE49-F238E27FC236}">
                <a16:creationId xmlns:a16="http://schemas.microsoft.com/office/drawing/2014/main" id="{34FF16AA-E1EE-B948-B797-F321E081C4AC}"/>
              </a:ext>
            </a:extLst>
          </p:cNvPr>
          <p:cNvSpPr/>
          <p:nvPr/>
        </p:nvSpPr>
        <p:spPr>
          <a:xfrm>
            <a:off x="4430629" y="55343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3D2C4652-CBD6-4944-BAC4-7B10D779E3C5}"/>
              </a:ext>
            </a:extLst>
          </p:cNvPr>
          <p:cNvSpPr txBox="1"/>
          <p:nvPr/>
        </p:nvSpPr>
        <p:spPr>
          <a:xfrm>
            <a:off x="4638159" y="4517333"/>
            <a:ext cx="117760" cy="253384"/>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F7D7214-264B-C44C-9854-A9E5490DC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7022" y="4372191"/>
            <a:ext cx="276315" cy="244267"/>
          </a:xfrm>
          <a:prstGeom prst="rect">
            <a:avLst/>
          </a:prstGeom>
        </p:spPr>
      </p:pic>
      <p:pic>
        <p:nvPicPr>
          <p:cNvPr id="9" name="Picture 8">
            <a:extLst>
              <a:ext uri="{FF2B5EF4-FFF2-40B4-BE49-F238E27FC236}">
                <a16:creationId xmlns:a16="http://schemas.microsoft.com/office/drawing/2014/main" id="{BCEC5B80-81FD-A148-A287-598B6482C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1631" y="4745827"/>
            <a:ext cx="276315" cy="244267"/>
          </a:xfrm>
          <a:prstGeom prst="rect">
            <a:avLst/>
          </a:prstGeom>
        </p:spPr>
      </p:pic>
      <p:pic>
        <p:nvPicPr>
          <p:cNvPr id="10" name="Picture 9">
            <a:extLst>
              <a:ext uri="{FF2B5EF4-FFF2-40B4-BE49-F238E27FC236}">
                <a16:creationId xmlns:a16="http://schemas.microsoft.com/office/drawing/2014/main" id="{4F1E767D-0FF7-BE43-8871-3B1C626FBE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5007" y="4615630"/>
            <a:ext cx="276315" cy="244267"/>
          </a:xfrm>
          <a:prstGeom prst="rect">
            <a:avLst/>
          </a:prstGeom>
        </p:spPr>
      </p:pic>
      <p:grpSp>
        <p:nvGrpSpPr>
          <p:cNvPr id="11" name="Group 10">
            <a:extLst>
              <a:ext uri="{FF2B5EF4-FFF2-40B4-BE49-F238E27FC236}">
                <a16:creationId xmlns:a16="http://schemas.microsoft.com/office/drawing/2014/main" id="{ADF8C3CE-42D5-5C4F-8C9B-18AFE8067F7C}"/>
              </a:ext>
            </a:extLst>
          </p:cNvPr>
          <p:cNvGrpSpPr/>
          <p:nvPr/>
        </p:nvGrpSpPr>
        <p:grpSpPr>
          <a:xfrm>
            <a:off x="838200" y="2982072"/>
            <a:ext cx="2470763" cy="2425118"/>
            <a:chOff x="2135660" y="3222925"/>
            <a:chExt cx="2856242" cy="2604911"/>
          </a:xfrm>
        </p:grpSpPr>
        <p:sp>
          <p:nvSpPr>
            <p:cNvPr id="15" name="Rectangle 14">
              <a:extLst>
                <a:ext uri="{FF2B5EF4-FFF2-40B4-BE49-F238E27FC236}">
                  <a16:creationId xmlns:a16="http://schemas.microsoft.com/office/drawing/2014/main" id="{DBA953B6-931F-1F48-9C53-9D02F0620D03}"/>
                </a:ext>
              </a:extLst>
            </p:cNvPr>
            <p:cNvSpPr/>
            <p:nvPr/>
          </p:nvSpPr>
          <p:spPr>
            <a:xfrm>
              <a:off x="2135660" y="3222925"/>
              <a:ext cx="2856242" cy="258771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F0F5263F-2C1C-4348-87B6-995D5852F5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155" y="3306491"/>
              <a:ext cx="1082337" cy="509934"/>
            </a:xfrm>
            <a:prstGeom prst="rect">
              <a:avLst/>
            </a:prstGeom>
          </p:spPr>
        </p:pic>
        <p:pic>
          <p:nvPicPr>
            <p:cNvPr id="17" name="Picture 16">
              <a:extLst>
                <a:ext uri="{FF2B5EF4-FFF2-40B4-BE49-F238E27FC236}">
                  <a16:creationId xmlns:a16="http://schemas.microsoft.com/office/drawing/2014/main" id="{9F45BD45-B2D6-A944-86A4-B777061387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3154" y="3930873"/>
              <a:ext cx="1082337" cy="509934"/>
            </a:xfrm>
            <a:prstGeom prst="rect">
              <a:avLst/>
            </a:prstGeom>
          </p:spPr>
        </p:pic>
        <p:pic>
          <p:nvPicPr>
            <p:cNvPr id="18" name="Picture 17">
              <a:extLst>
                <a:ext uri="{FF2B5EF4-FFF2-40B4-BE49-F238E27FC236}">
                  <a16:creationId xmlns:a16="http://schemas.microsoft.com/office/drawing/2014/main" id="{8F831504-1224-F147-99A6-E0D56A8BD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987" y="3437887"/>
              <a:ext cx="1082337" cy="509934"/>
            </a:xfrm>
            <a:prstGeom prst="rect">
              <a:avLst/>
            </a:prstGeom>
          </p:spPr>
        </p:pic>
        <p:pic>
          <p:nvPicPr>
            <p:cNvPr id="19" name="Picture 18">
              <a:extLst>
                <a:ext uri="{FF2B5EF4-FFF2-40B4-BE49-F238E27FC236}">
                  <a16:creationId xmlns:a16="http://schemas.microsoft.com/office/drawing/2014/main" id="{1B6903A8-958A-F34B-AE17-70CF4EB384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45824" y="4180368"/>
              <a:ext cx="1082337" cy="509934"/>
            </a:xfrm>
            <a:prstGeom prst="rect">
              <a:avLst/>
            </a:prstGeom>
          </p:spPr>
        </p:pic>
        <p:pic>
          <p:nvPicPr>
            <p:cNvPr id="20" name="Picture 19">
              <a:extLst>
                <a:ext uri="{FF2B5EF4-FFF2-40B4-BE49-F238E27FC236}">
                  <a16:creationId xmlns:a16="http://schemas.microsoft.com/office/drawing/2014/main" id="{959479F7-DFE9-FF49-B221-7792043A6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2711" y="5142588"/>
              <a:ext cx="319424" cy="261487"/>
            </a:xfrm>
            <a:prstGeom prst="rect">
              <a:avLst/>
            </a:prstGeom>
          </p:spPr>
        </p:pic>
        <p:pic>
          <p:nvPicPr>
            <p:cNvPr id="21" name="Picture 20">
              <a:extLst>
                <a:ext uri="{FF2B5EF4-FFF2-40B4-BE49-F238E27FC236}">
                  <a16:creationId xmlns:a16="http://schemas.microsoft.com/office/drawing/2014/main" id="{A7BD8582-19F0-AE42-8C9B-A2DABB2E5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2987" y="5002739"/>
              <a:ext cx="319424" cy="261487"/>
            </a:xfrm>
            <a:prstGeom prst="rect">
              <a:avLst/>
            </a:prstGeom>
          </p:spPr>
        </p:pic>
        <p:sp>
          <p:nvSpPr>
            <p:cNvPr id="22" name="TextBox 21">
              <a:extLst>
                <a:ext uri="{FF2B5EF4-FFF2-40B4-BE49-F238E27FC236}">
                  <a16:creationId xmlns:a16="http://schemas.microsoft.com/office/drawing/2014/main" id="{0AC9CBE5-E48A-3D49-B3A4-CEF42957F2A6}"/>
                </a:ext>
              </a:extLst>
            </p:cNvPr>
            <p:cNvSpPr txBox="1"/>
            <p:nvPr/>
          </p:nvSpPr>
          <p:spPr>
            <a:xfrm>
              <a:off x="3009833" y="5555667"/>
              <a:ext cx="136132" cy="272169"/>
            </a:xfrm>
            <a:prstGeom prst="rect">
              <a:avLst/>
            </a:prstGeom>
            <a:noFill/>
          </p:spPr>
          <p:txBody>
            <a:bodyPr wrap="none" rtlCol="0">
              <a:spAutoFit/>
            </a:bodyPr>
            <a:lstStyle/>
            <a:p>
              <a:endParaRPr lang="en-US" dirty="0"/>
            </a:p>
          </p:txBody>
        </p:sp>
        <p:pic>
          <p:nvPicPr>
            <p:cNvPr id="23" name="Picture 22">
              <a:extLst>
                <a:ext uri="{FF2B5EF4-FFF2-40B4-BE49-F238E27FC236}">
                  <a16:creationId xmlns:a16="http://schemas.microsoft.com/office/drawing/2014/main" id="{8B47C973-3995-B747-8628-D19904EDE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4037" y="5202735"/>
              <a:ext cx="319424" cy="261487"/>
            </a:xfrm>
            <a:prstGeom prst="rect">
              <a:avLst/>
            </a:prstGeom>
          </p:spPr>
        </p:pic>
      </p:grpSp>
      <p:pic>
        <p:nvPicPr>
          <p:cNvPr id="12" name="Picture 11">
            <a:extLst>
              <a:ext uri="{FF2B5EF4-FFF2-40B4-BE49-F238E27FC236}">
                <a16:creationId xmlns:a16="http://schemas.microsoft.com/office/drawing/2014/main" id="{64B8ADE5-2E71-6A41-888B-520E80ECC7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2115" y="4368709"/>
            <a:ext cx="276315" cy="244267"/>
          </a:xfrm>
          <a:prstGeom prst="rect">
            <a:avLst/>
          </a:prstGeom>
        </p:spPr>
      </p:pic>
      <p:pic>
        <p:nvPicPr>
          <p:cNvPr id="13" name="Picture 12">
            <a:extLst>
              <a:ext uri="{FF2B5EF4-FFF2-40B4-BE49-F238E27FC236}">
                <a16:creationId xmlns:a16="http://schemas.microsoft.com/office/drawing/2014/main" id="{2E488329-C9B0-FF4C-8853-1B133FB03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1472" y="4819008"/>
            <a:ext cx="276315" cy="244267"/>
          </a:xfrm>
          <a:prstGeom prst="rect">
            <a:avLst/>
          </a:prstGeom>
        </p:spPr>
      </p:pic>
      <p:pic>
        <p:nvPicPr>
          <p:cNvPr id="14" name="Picture 13">
            <a:extLst>
              <a:ext uri="{FF2B5EF4-FFF2-40B4-BE49-F238E27FC236}">
                <a16:creationId xmlns:a16="http://schemas.microsoft.com/office/drawing/2014/main" id="{4B140C76-191A-6A41-93E7-9E490EF6B2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0207" y="5538365"/>
            <a:ext cx="907607" cy="434414"/>
          </a:xfrm>
          <a:prstGeom prst="rect">
            <a:avLst/>
          </a:prstGeom>
        </p:spPr>
      </p:pic>
    </p:spTree>
    <p:extLst>
      <p:ext uri="{BB962C8B-B14F-4D97-AF65-F5344CB8AC3E}">
        <p14:creationId xmlns:p14="http://schemas.microsoft.com/office/powerpoint/2010/main" val="112303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8">
            <a:extLst>
              <a:ext uri="{FF2B5EF4-FFF2-40B4-BE49-F238E27FC236}">
                <a16:creationId xmlns:a16="http://schemas.microsoft.com/office/drawing/2014/main" id="{4BAAC06C-CA6D-E140-8D82-58F02FACF55A}"/>
              </a:ext>
            </a:extLst>
          </p:cNvPr>
          <p:cNvSpPr txBox="1">
            <a:spLocks/>
          </p:cNvSpPr>
          <p:nvPr/>
        </p:nvSpPr>
        <p:spPr>
          <a:xfrm>
            <a:off x="823634" y="3710143"/>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p>
        </p:txBody>
      </p:sp>
      <p:sp>
        <p:nvSpPr>
          <p:cNvPr id="41" name="Title 83">
            <a:extLst>
              <a:ext uri="{FF2B5EF4-FFF2-40B4-BE49-F238E27FC236}">
                <a16:creationId xmlns:a16="http://schemas.microsoft.com/office/drawing/2014/main" id="{77597863-AFFE-0645-8915-F7FCE6767F0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When observed, energetic compensation is consistent with a </a:t>
            </a:r>
            <a:r>
              <a:rPr lang="en-US" sz="2800" b="1" dirty="0"/>
              <a:t>zero sum competitive dynamic.</a:t>
            </a:r>
            <a:endParaRPr lang="en-US" sz="2800" dirty="0"/>
          </a:p>
          <a:p>
            <a:endParaRPr lang="en-US" sz="2800" dirty="0"/>
          </a:p>
          <a:p>
            <a:r>
              <a:rPr lang="en-US" sz="2800" dirty="0"/>
              <a:t>Energetic compensation renders </a:t>
            </a:r>
            <a:r>
              <a:rPr lang="en-US" sz="2800" b="1" dirty="0"/>
              <a:t>community-level function less variable than individual species’ abundances. </a:t>
            </a:r>
            <a:endParaRPr lang="en-US" sz="2800" dirty="0"/>
          </a:p>
          <a:p>
            <a:endParaRPr lang="en-US" sz="2800" b="1" dirty="0"/>
          </a:p>
          <a:p>
            <a:endParaRPr lang="en-US" sz="2800" dirty="0"/>
          </a:p>
        </p:txBody>
      </p:sp>
    </p:spTree>
    <p:extLst>
      <p:ext uri="{BB962C8B-B14F-4D97-AF65-F5344CB8AC3E}">
        <p14:creationId xmlns:p14="http://schemas.microsoft.com/office/powerpoint/2010/main" val="1869552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DEFD921-2F88-FB4F-817F-C6D48C8DBE41}"/>
              </a:ext>
            </a:extLst>
          </p:cNvPr>
          <p:cNvGrpSpPr/>
          <p:nvPr/>
        </p:nvGrpSpPr>
        <p:grpSpPr>
          <a:xfrm>
            <a:off x="4911334" y="38150"/>
            <a:ext cx="360" cy="360"/>
            <a:chOff x="4911334" y="38150"/>
            <a:chExt cx="360" cy="360"/>
          </a:xfrm>
        </p:grpSpPr>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DD36519F-A49F-F341-92B9-7D5BC71C6B3C}"/>
                    </a:ext>
                  </a:extLst>
                </p14:cNvPr>
                <p14:cNvContentPartPr/>
                <p14:nvPr/>
              </p14:nvContentPartPr>
              <p14:xfrm>
                <a:off x="4911334" y="38150"/>
                <a:ext cx="360" cy="360"/>
              </p14:xfrm>
            </p:contentPart>
          </mc:Choice>
          <mc:Fallback xmlns="">
            <p:pic>
              <p:nvPicPr>
                <p:cNvPr id="37" name="Ink 36">
                  <a:extLst>
                    <a:ext uri="{FF2B5EF4-FFF2-40B4-BE49-F238E27FC236}">
                      <a16:creationId xmlns:a16="http://schemas.microsoft.com/office/drawing/2014/main" id="{DD36519F-A49F-F341-92B9-7D5BC71C6B3C}"/>
                    </a:ext>
                  </a:extLst>
                </p:cNvPr>
                <p:cNvPicPr/>
                <p:nvPr/>
              </p:nvPicPr>
              <p:blipFill>
                <a:blip r:embed="rId3"/>
                <a:stretch>
                  <a:fillRect/>
                </a:stretch>
              </p:blipFill>
              <p:spPr>
                <a:xfrm>
                  <a:off x="4902334" y="29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3AB326BC-3C25-5D43-9FDF-21E251F74B75}"/>
                    </a:ext>
                  </a:extLst>
                </p14:cNvPr>
                <p14:cNvContentPartPr/>
                <p14:nvPr/>
              </p14:nvContentPartPr>
              <p14:xfrm>
                <a:off x="4911334" y="38150"/>
                <a:ext cx="360" cy="360"/>
              </p14:xfrm>
            </p:contentPart>
          </mc:Choice>
          <mc:Fallback xmlns="">
            <p:pic>
              <p:nvPicPr>
                <p:cNvPr id="38" name="Ink 37">
                  <a:extLst>
                    <a:ext uri="{FF2B5EF4-FFF2-40B4-BE49-F238E27FC236}">
                      <a16:creationId xmlns:a16="http://schemas.microsoft.com/office/drawing/2014/main" id="{3AB326BC-3C25-5D43-9FDF-21E251F74B75}"/>
                    </a:ext>
                  </a:extLst>
                </p:cNvPr>
                <p:cNvPicPr/>
                <p:nvPr/>
              </p:nvPicPr>
              <p:blipFill>
                <a:blip r:embed="rId3"/>
                <a:stretch>
                  <a:fillRect/>
                </a:stretch>
              </p:blipFill>
              <p:spPr>
                <a:xfrm>
                  <a:off x="4902334" y="29150"/>
                  <a:ext cx="18000" cy="18000"/>
                </a:xfrm>
                <a:prstGeom prst="rect">
                  <a:avLst/>
                </a:prstGeom>
              </p:spPr>
            </p:pic>
          </mc:Fallback>
        </mc:AlternateContent>
      </p:grpSp>
      <p:pic>
        <p:nvPicPr>
          <p:cNvPr id="46" name="Picture 45">
            <a:extLst>
              <a:ext uri="{FF2B5EF4-FFF2-40B4-BE49-F238E27FC236}">
                <a16:creationId xmlns:a16="http://schemas.microsoft.com/office/drawing/2014/main" id="{BAF95FFE-D030-5942-A5B2-EFE48797E9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19311" y="827903"/>
            <a:ext cx="2972739" cy="1400582"/>
          </a:xfrm>
          <a:prstGeom prst="rect">
            <a:avLst/>
          </a:prstGeom>
        </p:spPr>
      </p:pic>
      <p:pic>
        <p:nvPicPr>
          <p:cNvPr id="48" name="Picture 47">
            <a:extLst>
              <a:ext uri="{FF2B5EF4-FFF2-40B4-BE49-F238E27FC236}">
                <a16:creationId xmlns:a16="http://schemas.microsoft.com/office/drawing/2014/main" id="{22AA9EC9-DDED-AB49-88C7-8B87E33FCD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9312" y="2438080"/>
            <a:ext cx="1720604" cy="1037411"/>
          </a:xfrm>
          <a:prstGeom prst="rect">
            <a:avLst/>
          </a:prstGeom>
        </p:spPr>
      </p:pic>
      <p:pic>
        <p:nvPicPr>
          <p:cNvPr id="49" name="Picture 48">
            <a:extLst>
              <a:ext uri="{FF2B5EF4-FFF2-40B4-BE49-F238E27FC236}">
                <a16:creationId xmlns:a16="http://schemas.microsoft.com/office/drawing/2014/main" id="{ACE5D6AA-849E-CD4F-A202-A96355EDC1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9916" y="2774864"/>
            <a:ext cx="877327" cy="718200"/>
          </a:xfrm>
          <a:prstGeom prst="rect">
            <a:avLst/>
          </a:prstGeom>
        </p:spPr>
      </p:pic>
      <p:pic>
        <p:nvPicPr>
          <p:cNvPr id="8" name="Picture 7">
            <a:extLst>
              <a:ext uri="{FF2B5EF4-FFF2-40B4-BE49-F238E27FC236}">
                <a16:creationId xmlns:a16="http://schemas.microsoft.com/office/drawing/2014/main" id="{B0059F6F-4480-2343-BE8B-4CEC8144480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7031" y="4280166"/>
            <a:ext cx="767263" cy="478232"/>
          </a:xfrm>
          <a:prstGeom prst="rect">
            <a:avLst/>
          </a:prstGeom>
        </p:spPr>
      </p:pic>
      <p:pic>
        <p:nvPicPr>
          <p:cNvPr id="9" name="Picture 8">
            <a:extLst>
              <a:ext uri="{FF2B5EF4-FFF2-40B4-BE49-F238E27FC236}">
                <a16:creationId xmlns:a16="http://schemas.microsoft.com/office/drawing/2014/main" id="{00C9AF7D-B2C0-464B-A285-C8A10A326B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01337" y="4203489"/>
            <a:ext cx="909997" cy="654888"/>
          </a:xfrm>
          <a:prstGeom prst="rect">
            <a:avLst/>
          </a:prstGeom>
        </p:spPr>
      </p:pic>
    </p:spTree>
    <p:extLst>
      <p:ext uri="{BB962C8B-B14F-4D97-AF65-F5344CB8AC3E}">
        <p14:creationId xmlns:p14="http://schemas.microsoft.com/office/powerpoint/2010/main" val="16567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571832BC-90EA-294E-8696-CCECD2F109F5}"/>
              </a:ext>
            </a:extLst>
          </p:cNvPr>
          <p:cNvSpPr txBox="1">
            <a:spLocks/>
          </p:cNvSpPr>
          <p:nvPr/>
        </p:nvSpPr>
        <p:spPr>
          <a:xfrm>
            <a:off x="990599" y="1002295"/>
            <a:ext cx="10944498" cy="42489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For energetic compensation to occur, some species must have </a:t>
            </a:r>
            <a:r>
              <a:rPr lang="en-US" sz="2800" b="1" dirty="0"/>
              <a:t>identical </a:t>
            </a:r>
            <a:r>
              <a:rPr lang="en-US" sz="2800" dirty="0"/>
              <a:t>or </a:t>
            </a:r>
            <a:r>
              <a:rPr lang="en-US" sz="2800" b="1" dirty="0"/>
              <a:t>overlapping </a:t>
            </a:r>
            <a:r>
              <a:rPr lang="en-US" sz="2800" dirty="0"/>
              <a:t>traits relating to both resource use and environmental tolerances.</a:t>
            </a:r>
          </a:p>
          <a:p>
            <a:endParaRPr lang="en-US" sz="2800" dirty="0"/>
          </a:p>
        </p:txBody>
      </p:sp>
    </p:spTree>
    <p:extLst>
      <p:ext uri="{BB962C8B-B14F-4D97-AF65-F5344CB8AC3E}">
        <p14:creationId xmlns:p14="http://schemas.microsoft.com/office/powerpoint/2010/main" val="203667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t>  </a:t>
            </a:r>
            <a:br>
              <a:rPr lang="en-US" sz="2800" dirty="0"/>
            </a:br>
            <a:br>
              <a:rPr lang="en-US" sz="2800" dirty="0"/>
            </a:br>
            <a:br>
              <a:rPr lang="en-US" sz="2800" dirty="0"/>
            </a:br>
            <a:r>
              <a:rPr lang="en-US" sz="2800" b="1" dirty="0"/>
              <a:t> </a:t>
            </a:r>
            <a:endParaRPr lang="en-US" sz="2800" dirty="0"/>
          </a:p>
        </p:txBody>
      </p:sp>
    </p:spTree>
    <p:extLst>
      <p:ext uri="{BB962C8B-B14F-4D97-AF65-F5344CB8AC3E}">
        <p14:creationId xmlns:p14="http://schemas.microsoft.com/office/powerpoint/2010/main" val="162196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Tree>
    <p:extLst>
      <p:ext uri="{BB962C8B-B14F-4D97-AF65-F5344CB8AC3E}">
        <p14:creationId xmlns:p14="http://schemas.microsoft.com/office/powerpoint/2010/main" val="1651010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8">
            <a:extLst>
              <a:ext uri="{FF2B5EF4-FFF2-40B4-BE49-F238E27FC236}">
                <a16:creationId xmlns:a16="http://schemas.microsoft.com/office/drawing/2014/main" id="{0D98BAE5-9744-A04D-8140-E128E7D763A8}"/>
              </a:ext>
            </a:extLst>
          </p:cNvPr>
          <p:cNvSpPr>
            <a:spLocks noGrp="1"/>
          </p:cNvSpPr>
          <p:nvPr>
            <p:ph type="title"/>
          </p:nvPr>
        </p:nvSpPr>
        <p:spPr>
          <a:xfrm>
            <a:off x="823634" y="859068"/>
            <a:ext cx="10515600" cy="4993092"/>
          </a:xfrm>
        </p:spPr>
        <p:txBody>
          <a:bodyPr>
            <a:noAutofit/>
          </a:bodyPr>
          <a:lstStyle/>
          <a:p>
            <a:r>
              <a:rPr lang="en-US" sz="2800" dirty="0"/>
              <a:t>Competition and compensation have an inherent </a:t>
            </a:r>
            <a:r>
              <a:rPr lang="en-US" sz="2800" b="1" dirty="0"/>
              <a:t>temporal </a:t>
            </a:r>
            <a:r>
              <a:rPr lang="en-US" sz="2800" dirty="0"/>
              <a:t>dimension.</a:t>
            </a:r>
            <a:br>
              <a:rPr lang="en-US" sz="2800" dirty="0"/>
            </a:br>
            <a:br>
              <a:rPr lang="en-US" sz="2800" dirty="0"/>
            </a:br>
            <a:br>
              <a:rPr lang="en-US" sz="2800" dirty="0"/>
            </a:br>
            <a:r>
              <a:rPr lang="en-US" sz="2800" b="1" dirty="0">
                <a:solidFill>
                  <a:schemeClr val="bg1"/>
                </a:solidFill>
              </a:rPr>
              <a:t>Dispersal limitation </a:t>
            </a:r>
            <a:r>
              <a:rPr lang="en-US" sz="2800" dirty="0">
                <a:solidFill>
                  <a:schemeClr val="bg1"/>
                </a:solidFill>
              </a:rPr>
              <a:t>can </a:t>
            </a:r>
            <a:r>
              <a:rPr lang="en-US" sz="2800" b="1" dirty="0">
                <a:solidFill>
                  <a:schemeClr val="bg1"/>
                </a:solidFill>
              </a:rPr>
              <a:t>delay </a:t>
            </a:r>
            <a:r>
              <a:rPr lang="en-US" sz="2800" dirty="0">
                <a:solidFill>
                  <a:schemeClr val="bg1"/>
                </a:solidFill>
              </a:rPr>
              <a:t>compensation.</a:t>
            </a:r>
            <a:br>
              <a:rPr lang="en-US" sz="2800" dirty="0"/>
            </a:br>
            <a:br>
              <a:rPr lang="en-US" sz="2800" dirty="0"/>
            </a:br>
            <a:br>
              <a:rPr lang="en-US" sz="2800" dirty="0"/>
            </a:br>
            <a:r>
              <a:rPr lang="en-US" sz="2800" b="1" dirty="0"/>
              <a:t>Changing conditions </a:t>
            </a:r>
            <a:r>
              <a:rPr lang="en-US" sz="2800" dirty="0"/>
              <a:t>may affect similar competitors in different ways.</a:t>
            </a:r>
          </a:p>
        </p:txBody>
      </p:sp>
      <p:sp>
        <p:nvSpPr>
          <p:cNvPr id="2" name="Oval 1">
            <a:extLst>
              <a:ext uri="{FF2B5EF4-FFF2-40B4-BE49-F238E27FC236}">
                <a16:creationId xmlns:a16="http://schemas.microsoft.com/office/drawing/2014/main" id="{4E7552F6-EE8A-CD41-96FD-3D26BB4B0376}"/>
              </a:ext>
            </a:extLst>
          </p:cNvPr>
          <p:cNvSpPr/>
          <p:nvPr/>
        </p:nvSpPr>
        <p:spPr>
          <a:xfrm>
            <a:off x="419100" y="3810000"/>
            <a:ext cx="10949266" cy="1447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76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3">
            <a:extLst>
              <a:ext uri="{FF2B5EF4-FFF2-40B4-BE49-F238E27FC236}">
                <a16:creationId xmlns:a16="http://schemas.microsoft.com/office/drawing/2014/main" id="{292085B3-FB3F-8D4B-AA1A-422FCB6F3A6F}"/>
              </a:ext>
            </a:extLst>
          </p:cNvPr>
          <p:cNvSpPr txBox="1">
            <a:spLocks/>
          </p:cNvSpPr>
          <p:nvPr/>
        </p:nvSpPr>
        <p:spPr>
          <a:xfrm>
            <a:off x="851262" y="2103437"/>
            <a:ext cx="1076479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How do changing environmental conditions modulate energetic compensation over time?</a:t>
            </a:r>
          </a:p>
        </p:txBody>
      </p:sp>
    </p:spTree>
    <p:extLst>
      <p:ext uri="{BB962C8B-B14F-4D97-AF65-F5344CB8AC3E}">
        <p14:creationId xmlns:p14="http://schemas.microsoft.com/office/powerpoint/2010/main" val="1720854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3">
            <a:extLst>
              <a:ext uri="{FF2B5EF4-FFF2-40B4-BE49-F238E27FC236}">
                <a16:creationId xmlns:a16="http://schemas.microsoft.com/office/drawing/2014/main" id="{3DBD6285-8A1C-E74E-A4F6-A3D1CBF84E35}"/>
              </a:ext>
            </a:extLst>
          </p:cNvPr>
          <p:cNvSpPr txBox="1">
            <a:spLocks/>
          </p:cNvSpPr>
          <p:nvPr/>
        </p:nvSpPr>
        <p:spPr>
          <a:xfrm>
            <a:off x="838199" y="849895"/>
            <a:ext cx="1094449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Long-term experiments: The Portal Project</a:t>
            </a:r>
          </a:p>
        </p:txBody>
      </p:sp>
      <p:pic>
        <p:nvPicPr>
          <p:cNvPr id="88" name="Picture 87">
            <a:extLst>
              <a:ext uri="{FF2B5EF4-FFF2-40B4-BE49-F238E27FC236}">
                <a16:creationId xmlns:a16="http://schemas.microsoft.com/office/drawing/2014/main" id="{F98E79D9-6258-C34D-A482-BF764ED17C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3678" y="5431588"/>
            <a:ext cx="907607" cy="434414"/>
          </a:xfrm>
          <a:prstGeom prst="rect">
            <a:avLst/>
          </a:prstGeom>
        </p:spPr>
      </p:pic>
      <p:sp>
        <p:nvSpPr>
          <p:cNvPr id="89" name="&quot;No&quot; Symbol 88">
            <a:extLst>
              <a:ext uri="{FF2B5EF4-FFF2-40B4-BE49-F238E27FC236}">
                <a16:creationId xmlns:a16="http://schemas.microsoft.com/office/drawing/2014/main" id="{2EC67E18-807B-1042-AE6A-D75C911ED25F}"/>
              </a:ext>
            </a:extLst>
          </p:cNvPr>
          <p:cNvSpPr/>
          <p:nvPr/>
        </p:nvSpPr>
        <p:spPr>
          <a:xfrm>
            <a:off x="10273677" y="5351367"/>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4" name="Picture 93">
            <a:extLst>
              <a:ext uri="{FF2B5EF4-FFF2-40B4-BE49-F238E27FC236}">
                <a16:creationId xmlns:a16="http://schemas.microsoft.com/office/drawing/2014/main" id="{326F920B-1968-9645-80E2-6390721E8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83255" y="5355380"/>
            <a:ext cx="907607" cy="434414"/>
          </a:xfrm>
          <a:prstGeom prst="rect">
            <a:avLst/>
          </a:prstGeom>
        </p:spPr>
      </p:pic>
      <p:sp>
        <p:nvSpPr>
          <p:cNvPr id="95" name="TextBox 94">
            <a:extLst>
              <a:ext uri="{FF2B5EF4-FFF2-40B4-BE49-F238E27FC236}">
                <a16:creationId xmlns:a16="http://schemas.microsoft.com/office/drawing/2014/main" id="{83B6C8FF-70B2-0446-BA0D-DA4CA42A7EE6}"/>
              </a:ext>
            </a:extLst>
          </p:cNvPr>
          <p:cNvSpPr txBox="1"/>
          <p:nvPr/>
        </p:nvSpPr>
        <p:spPr>
          <a:xfrm>
            <a:off x="8933976" y="5689977"/>
            <a:ext cx="184731" cy="369332"/>
          </a:xfrm>
          <a:prstGeom prst="rect">
            <a:avLst/>
          </a:prstGeom>
          <a:noFill/>
        </p:spPr>
        <p:txBody>
          <a:bodyPr wrap="none" rtlCol="0">
            <a:spAutoFit/>
          </a:bodyPr>
          <a:lstStyle/>
          <a:p>
            <a:endParaRPr lang="en-US"/>
          </a:p>
        </p:txBody>
      </p:sp>
      <p:sp>
        <p:nvSpPr>
          <p:cNvPr id="96" name="Rectangle 95">
            <a:extLst>
              <a:ext uri="{FF2B5EF4-FFF2-40B4-BE49-F238E27FC236}">
                <a16:creationId xmlns:a16="http://schemas.microsoft.com/office/drawing/2014/main" id="{3C6469A1-8B6A-CB4C-8437-C6ADF41C6025}"/>
              </a:ext>
            </a:extLst>
          </p:cNvPr>
          <p:cNvSpPr/>
          <p:nvPr/>
        </p:nvSpPr>
        <p:spPr>
          <a:xfrm>
            <a:off x="6766396" y="2806529"/>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9F42DD5F-8628-A340-AF7D-B989E78AD5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0793" y="3321968"/>
            <a:ext cx="936265" cy="474738"/>
          </a:xfrm>
          <a:prstGeom prst="rect">
            <a:avLst/>
          </a:prstGeom>
        </p:spPr>
      </p:pic>
      <p:pic>
        <p:nvPicPr>
          <p:cNvPr id="103" name="Picture 102">
            <a:extLst>
              <a:ext uri="{FF2B5EF4-FFF2-40B4-BE49-F238E27FC236}">
                <a16:creationId xmlns:a16="http://schemas.microsoft.com/office/drawing/2014/main" id="{F62F6210-3AA4-D74A-9C4E-587D236E28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09373" y="4152640"/>
            <a:ext cx="276314" cy="243439"/>
          </a:xfrm>
          <a:prstGeom prst="rect">
            <a:avLst/>
          </a:prstGeom>
        </p:spPr>
      </p:pic>
      <p:pic>
        <p:nvPicPr>
          <p:cNvPr id="105" name="Picture 104">
            <a:extLst>
              <a:ext uri="{FF2B5EF4-FFF2-40B4-BE49-F238E27FC236}">
                <a16:creationId xmlns:a16="http://schemas.microsoft.com/office/drawing/2014/main" id="{D55C107A-BAAF-0A4C-BEA6-77328683A9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7857" y="2688338"/>
            <a:ext cx="1345799" cy="682394"/>
          </a:xfrm>
          <a:prstGeom prst="rect">
            <a:avLst/>
          </a:prstGeom>
        </p:spPr>
      </p:pic>
      <p:sp>
        <p:nvSpPr>
          <p:cNvPr id="106" name="TextBox 105">
            <a:extLst>
              <a:ext uri="{FF2B5EF4-FFF2-40B4-BE49-F238E27FC236}">
                <a16:creationId xmlns:a16="http://schemas.microsoft.com/office/drawing/2014/main" id="{51163905-C96D-AE44-ACAC-343C00C3A635}"/>
              </a:ext>
            </a:extLst>
          </p:cNvPr>
          <p:cNvSpPr txBox="1"/>
          <p:nvPr/>
        </p:nvSpPr>
        <p:spPr>
          <a:xfrm>
            <a:off x="2386928" y="2913006"/>
            <a:ext cx="4388061" cy="646331"/>
          </a:xfrm>
          <a:prstGeom prst="rect">
            <a:avLst/>
          </a:prstGeom>
          <a:noFill/>
        </p:spPr>
        <p:txBody>
          <a:bodyPr wrap="none" rtlCol="0">
            <a:spAutoFit/>
          </a:bodyPr>
          <a:lstStyle/>
          <a:p>
            <a:r>
              <a:rPr lang="en-US" dirty="0"/>
              <a:t>Kangaroo rats </a:t>
            </a:r>
          </a:p>
          <a:p>
            <a:r>
              <a:rPr lang="en-US" dirty="0"/>
              <a:t>Excluded from experimental plots since 1977</a:t>
            </a:r>
          </a:p>
        </p:txBody>
      </p:sp>
      <p:grpSp>
        <p:nvGrpSpPr>
          <p:cNvPr id="10" name="Group 9">
            <a:extLst>
              <a:ext uri="{FF2B5EF4-FFF2-40B4-BE49-F238E27FC236}">
                <a16:creationId xmlns:a16="http://schemas.microsoft.com/office/drawing/2014/main" id="{E1C393ED-B1FB-EC47-8537-1D6E42BC185E}"/>
              </a:ext>
            </a:extLst>
          </p:cNvPr>
          <p:cNvGrpSpPr/>
          <p:nvPr/>
        </p:nvGrpSpPr>
        <p:grpSpPr>
          <a:xfrm>
            <a:off x="1015507" y="4510148"/>
            <a:ext cx="5750889" cy="646331"/>
            <a:chOff x="1015507" y="3628029"/>
            <a:chExt cx="5750889" cy="646331"/>
          </a:xfrm>
        </p:grpSpPr>
        <p:pic>
          <p:nvPicPr>
            <p:cNvPr id="55" name="Picture 54">
              <a:extLst>
                <a:ext uri="{FF2B5EF4-FFF2-40B4-BE49-F238E27FC236}">
                  <a16:creationId xmlns:a16="http://schemas.microsoft.com/office/drawing/2014/main" id="{03661AD5-6141-A141-A095-073577638F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507" y="3685368"/>
              <a:ext cx="630414" cy="516071"/>
            </a:xfrm>
            <a:prstGeom prst="rect">
              <a:avLst/>
            </a:prstGeom>
          </p:spPr>
        </p:pic>
        <p:sp>
          <p:nvSpPr>
            <p:cNvPr id="107" name="TextBox 106">
              <a:extLst>
                <a:ext uri="{FF2B5EF4-FFF2-40B4-BE49-F238E27FC236}">
                  <a16:creationId xmlns:a16="http://schemas.microsoft.com/office/drawing/2014/main" id="{477F4F2D-88C7-0F43-AF3C-85B837B4F9B8}"/>
                </a:ext>
              </a:extLst>
            </p:cNvPr>
            <p:cNvSpPr txBox="1"/>
            <p:nvPr/>
          </p:nvSpPr>
          <p:spPr>
            <a:xfrm>
              <a:off x="2386927" y="3628029"/>
              <a:ext cx="4379469" cy="646331"/>
            </a:xfrm>
            <a:prstGeom prst="rect">
              <a:avLst/>
            </a:prstGeom>
            <a:noFill/>
          </p:spPr>
          <p:txBody>
            <a:bodyPr wrap="none" rtlCol="0">
              <a:spAutoFit/>
            </a:bodyPr>
            <a:lstStyle/>
            <a:p>
              <a:r>
                <a:rPr lang="en-US" dirty="0"/>
                <a:t>Small granivores (mostly desert pocket mice)</a:t>
              </a:r>
            </a:p>
            <a:p>
              <a:r>
                <a:rPr lang="en-US" dirty="0"/>
                <a:t>Present since 1977</a:t>
              </a:r>
            </a:p>
          </p:txBody>
        </p:sp>
      </p:grpSp>
      <p:grpSp>
        <p:nvGrpSpPr>
          <p:cNvPr id="9" name="Group 8">
            <a:extLst>
              <a:ext uri="{FF2B5EF4-FFF2-40B4-BE49-F238E27FC236}">
                <a16:creationId xmlns:a16="http://schemas.microsoft.com/office/drawing/2014/main" id="{09E6F263-DE46-5343-8F40-5D16C67009CB}"/>
              </a:ext>
            </a:extLst>
          </p:cNvPr>
          <p:cNvGrpSpPr/>
          <p:nvPr/>
        </p:nvGrpSpPr>
        <p:grpSpPr>
          <a:xfrm>
            <a:off x="919968" y="3711577"/>
            <a:ext cx="3934426" cy="646331"/>
            <a:chOff x="927857" y="4323912"/>
            <a:chExt cx="3934426" cy="646331"/>
          </a:xfrm>
        </p:grpSpPr>
        <p:pic>
          <p:nvPicPr>
            <p:cNvPr id="54" name="Picture 53">
              <a:extLst>
                <a:ext uri="{FF2B5EF4-FFF2-40B4-BE49-F238E27FC236}">
                  <a16:creationId xmlns:a16="http://schemas.microsoft.com/office/drawing/2014/main" id="{F5EF3C20-FC00-174A-807F-898498BBE7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7857" y="4369626"/>
              <a:ext cx="920341" cy="554905"/>
            </a:xfrm>
            <a:prstGeom prst="rect">
              <a:avLst/>
            </a:prstGeom>
          </p:spPr>
        </p:pic>
        <p:sp>
          <p:nvSpPr>
            <p:cNvPr id="109" name="TextBox 108">
              <a:extLst>
                <a:ext uri="{FF2B5EF4-FFF2-40B4-BE49-F238E27FC236}">
                  <a16:creationId xmlns:a16="http://schemas.microsoft.com/office/drawing/2014/main" id="{8C65F840-B7DA-944B-9660-F50183225418}"/>
                </a:ext>
              </a:extLst>
            </p:cNvPr>
            <p:cNvSpPr txBox="1"/>
            <p:nvPr/>
          </p:nvSpPr>
          <p:spPr>
            <a:xfrm>
              <a:off x="2356854" y="4323912"/>
              <a:ext cx="2505429" cy="646331"/>
            </a:xfrm>
            <a:prstGeom prst="rect">
              <a:avLst/>
            </a:prstGeom>
            <a:noFill/>
          </p:spPr>
          <p:txBody>
            <a:bodyPr wrap="none" rtlCol="0">
              <a:spAutoFit/>
            </a:bodyPr>
            <a:lstStyle/>
            <a:p>
              <a:r>
                <a:rPr lang="en-US" dirty="0"/>
                <a:t>Bailey’s pocket mouse</a:t>
              </a:r>
            </a:p>
            <a:p>
              <a:r>
                <a:rPr lang="en-US" dirty="0"/>
                <a:t>Established at site ~1996</a:t>
              </a:r>
            </a:p>
          </p:txBody>
        </p:sp>
      </p:grpSp>
      <p:pic>
        <p:nvPicPr>
          <p:cNvPr id="110" name="Picture 109">
            <a:extLst>
              <a:ext uri="{FF2B5EF4-FFF2-40B4-BE49-F238E27FC236}">
                <a16:creationId xmlns:a16="http://schemas.microsoft.com/office/drawing/2014/main" id="{74B777DA-2E03-254E-A908-5626960779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63479" y="3487978"/>
            <a:ext cx="654765" cy="394780"/>
          </a:xfrm>
          <a:prstGeom prst="rect">
            <a:avLst/>
          </a:prstGeom>
        </p:spPr>
      </p:pic>
      <p:sp>
        <p:nvSpPr>
          <p:cNvPr id="117" name="Rectangle 116">
            <a:extLst>
              <a:ext uri="{FF2B5EF4-FFF2-40B4-BE49-F238E27FC236}">
                <a16:creationId xmlns:a16="http://schemas.microsoft.com/office/drawing/2014/main" id="{6B9C9870-5F12-C244-A39D-FDD801C54037}"/>
              </a:ext>
            </a:extLst>
          </p:cNvPr>
          <p:cNvSpPr/>
          <p:nvPr/>
        </p:nvSpPr>
        <p:spPr>
          <a:xfrm>
            <a:off x="9430913" y="2813252"/>
            <a:ext cx="2470763" cy="2409104"/>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90B03C80-33EA-694C-9F04-D35BC6A218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5310" y="3328691"/>
            <a:ext cx="936265" cy="474738"/>
          </a:xfrm>
          <a:prstGeom prst="rect">
            <a:avLst/>
          </a:prstGeom>
        </p:spPr>
      </p:pic>
      <p:pic>
        <p:nvPicPr>
          <p:cNvPr id="119" name="Picture 118">
            <a:extLst>
              <a:ext uri="{FF2B5EF4-FFF2-40B4-BE49-F238E27FC236}">
                <a16:creationId xmlns:a16="http://schemas.microsoft.com/office/drawing/2014/main" id="{1F9F018B-8B21-2744-952B-2C9D431CE7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73890" y="4159363"/>
            <a:ext cx="276314" cy="243439"/>
          </a:xfrm>
          <a:prstGeom prst="rect">
            <a:avLst/>
          </a:prstGeom>
        </p:spPr>
      </p:pic>
      <p:pic>
        <p:nvPicPr>
          <p:cNvPr id="120" name="Picture 119">
            <a:extLst>
              <a:ext uri="{FF2B5EF4-FFF2-40B4-BE49-F238E27FC236}">
                <a16:creationId xmlns:a16="http://schemas.microsoft.com/office/drawing/2014/main" id="{75E85BFE-5D8A-6148-8A86-551FC85235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827996" y="3494701"/>
            <a:ext cx="654765" cy="394780"/>
          </a:xfrm>
          <a:prstGeom prst="rect">
            <a:avLst/>
          </a:prstGeom>
        </p:spPr>
      </p:pic>
      <p:sp>
        <p:nvSpPr>
          <p:cNvPr id="122" name="&quot;No&quot; Symbol 121">
            <a:extLst>
              <a:ext uri="{FF2B5EF4-FFF2-40B4-BE49-F238E27FC236}">
                <a16:creationId xmlns:a16="http://schemas.microsoft.com/office/drawing/2014/main" id="{708909EC-16B2-B841-85B8-D675F7146BE5}"/>
              </a:ext>
            </a:extLst>
          </p:cNvPr>
          <p:cNvSpPr/>
          <p:nvPr/>
        </p:nvSpPr>
        <p:spPr>
          <a:xfrm>
            <a:off x="9765310" y="3304552"/>
            <a:ext cx="608800" cy="584929"/>
          </a:xfrm>
          <a:prstGeom prst="noSmoking">
            <a:avLst>
              <a:gd name="adj" fmla="val 93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116780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613</Words>
  <Application>Microsoft Macintosh PowerPoint</Application>
  <PresentationFormat>Widescreen</PresentationFormat>
  <Paragraphs>85</Paragraphs>
  <Slides>30</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Energetic compensation breaks down over time in a desert rodent community</vt:lpstr>
      <vt:lpstr>Energetic compensation: declines or extinctions of some species are offset by increases from others, so total community energy use is maintained.</vt:lpstr>
      <vt:lpstr>PowerPoint Presentation</vt:lpstr>
      <vt:lpstr>PowerPoint Presentation</vt:lpstr>
      <vt:lpstr>Competition and compensation have an inherent temporal dimension.         </vt:lpstr>
      <vt:lpstr>Competition and compensation have an inherent temporal dimension.   Dispersal limitation can delay compensation.   Changing conditions may affect similar competitors in different ways.</vt:lpstr>
      <vt:lpstr>Competition and compensation have an inherent temporal dimension.   Dispersal limitation can delay compensation.   Changing conditions may affect similar competitors in different 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baileyi is still present, and resources are still available, but C. balieyi is no longer abundant enough to compensate for kangaroo rats.    Under present conditions, additional factors limit C. baileyi and prevent compensation.</vt:lpstr>
      <vt:lpstr>C. baileyi is still present, and resources are still available, but C. balieyi is no longer abundant enough to compensate for kangaroo rats.    Under present conditions, additional factors appear to limit C. baileyi and prevent compensation.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Diaz,Renata M</dc:creator>
  <cp:lastModifiedBy>Diaz,Renata M</cp:lastModifiedBy>
  <cp:revision>82</cp:revision>
  <dcterms:created xsi:type="dcterms:W3CDTF">2021-06-22T18:48:54Z</dcterms:created>
  <dcterms:modified xsi:type="dcterms:W3CDTF">2021-07-02T17:06:42Z</dcterms:modified>
</cp:coreProperties>
</file>